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64" r:id="rId4"/>
    <p:sldId id="271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7" r:id="rId26"/>
    <p:sldId id="298" r:id="rId27"/>
    <p:sldId id="293" r:id="rId28"/>
    <p:sldId id="295" r:id="rId29"/>
    <p:sldId id="296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7" r:id="rId38"/>
    <p:sldId id="306" r:id="rId39"/>
    <p:sldId id="308" r:id="rId40"/>
    <p:sldId id="309" r:id="rId41"/>
    <p:sldId id="310" r:id="rId42"/>
    <p:sldId id="311" r:id="rId43"/>
    <p:sldId id="312" r:id="rId44"/>
    <p:sldId id="314" r:id="rId45"/>
    <p:sldId id="315" r:id="rId46"/>
    <p:sldId id="313" r:id="rId47"/>
    <p:sldId id="324" r:id="rId48"/>
    <p:sldId id="318" r:id="rId49"/>
    <p:sldId id="317" r:id="rId50"/>
    <p:sldId id="320" r:id="rId51"/>
    <p:sldId id="321" r:id="rId52"/>
    <p:sldId id="319" r:id="rId53"/>
    <p:sldId id="322" r:id="rId54"/>
    <p:sldId id="323" r:id="rId55"/>
    <p:sldId id="263" r:id="rId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63" autoAdjust="0"/>
    <p:restoredTop sz="94660"/>
  </p:normalViewPr>
  <p:slideViewPr>
    <p:cSldViewPr snapToGrid="0" showGuides="1">
      <p:cViewPr varScale="1">
        <p:scale>
          <a:sx n="46" d="100"/>
          <a:sy n="46" d="100"/>
        </p:scale>
        <p:origin x="42" y="3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164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78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059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361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200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613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631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340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665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383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104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73334-62CF-419E-9525-EB38B3AC1407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217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a/55375902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examination-homework-correction-154709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.wikipedia.org/wiki/Deep_Learning" TargetMode="Externa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ohu.com/a/238034992_642762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m/pin/32158584812376943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201528&amp;picture=rose-grayscale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09900" y="2828835"/>
            <a:ext cx="617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DEEP LEARNING </a:t>
            </a:r>
          </a:p>
          <a:p>
            <a:pPr algn="ctr"/>
            <a:r>
              <a:rPr lang="en-US" altLang="ko-KR" sz="3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FOR COMPUTER VISION</a:t>
            </a:r>
            <a:endParaRPr lang="ko-KR" altLang="en-US" sz="36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62320" y="4176713"/>
            <a:ext cx="30673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20181105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정지연</a:t>
            </a:r>
          </a:p>
        </p:txBody>
      </p:sp>
    </p:spTree>
    <p:extLst>
      <p:ext uri="{BB962C8B-B14F-4D97-AF65-F5344CB8AC3E}">
        <p14:creationId xmlns:p14="http://schemas.microsoft.com/office/powerpoint/2010/main" val="3401168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Image Fundamentals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Image Coordinate System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2242954-1825-4833-976E-5744BC68F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547" y="1756366"/>
            <a:ext cx="4667901" cy="43440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20DB32-C36D-442C-82DB-E0A509F872B3}"/>
              </a:ext>
            </a:extLst>
          </p:cNvPr>
          <p:cNvSpPr txBox="1"/>
          <p:nvPr/>
        </p:nvSpPr>
        <p:spPr>
          <a:xfrm>
            <a:off x="7733219" y="2020382"/>
            <a:ext cx="104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Column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CAC790-771D-4BA4-88E1-E66F7CE4C16F}"/>
              </a:ext>
            </a:extLst>
          </p:cNvPr>
          <p:cNvSpPr txBox="1"/>
          <p:nvPr/>
        </p:nvSpPr>
        <p:spPr>
          <a:xfrm>
            <a:off x="3622718" y="5818215"/>
            <a:ext cx="71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Row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2D1111-F2A8-4F2B-AC54-7F38B39C3045}"/>
              </a:ext>
            </a:extLst>
          </p:cNvPr>
          <p:cNvSpPr txBox="1"/>
          <p:nvPr/>
        </p:nvSpPr>
        <p:spPr>
          <a:xfrm>
            <a:off x="8327576" y="3820267"/>
            <a:ext cx="90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Height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1C7449-66DE-446D-A1BA-33FD837CA109}"/>
              </a:ext>
            </a:extLst>
          </p:cNvPr>
          <p:cNvSpPr txBox="1"/>
          <p:nvPr/>
        </p:nvSpPr>
        <p:spPr>
          <a:xfrm>
            <a:off x="5491190" y="6280664"/>
            <a:ext cx="90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Width</a:t>
            </a:r>
            <a:endParaRPr lang="ko-KR" altLang="en-US" dirty="0"/>
          </a:p>
        </p:txBody>
      </p:sp>
      <p:sp>
        <p:nvSpPr>
          <p:cNvPr id="7" name="왼쪽 중괄호 6">
            <a:extLst>
              <a:ext uri="{FF2B5EF4-FFF2-40B4-BE49-F238E27FC236}">
                <a16:creationId xmlns:a16="http://schemas.microsoft.com/office/drawing/2014/main" id="{0C6CA949-8D45-4BAF-8B4F-5885C3894E1E}"/>
              </a:ext>
            </a:extLst>
          </p:cNvPr>
          <p:cNvSpPr/>
          <p:nvPr/>
        </p:nvSpPr>
        <p:spPr>
          <a:xfrm flipH="1">
            <a:off x="7898683" y="2464519"/>
            <a:ext cx="130629" cy="3117668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왼쪽 중괄호 12">
            <a:extLst>
              <a:ext uri="{FF2B5EF4-FFF2-40B4-BE49-F238E27FC236}">
                <a16:creationId xmlns:a16="http://schemas.microsoft.com/office/drawing/2014/main" id="{9EBFB6D5-3E5B-4E0A-AA97-31170490A63A}"/>
              </a:ext>
            </a:extLst>
          </p:cNvPr>
          <p:cNvSpPr/>
          <p:nvPr/>
        </p:nvSpPr>
        <p:spPr>
          <a:xfrm rot="5400000" flipH="1">
            <a:off x="5830397" y="4454496"/>
            <a:ext cx="130629" cy="3117668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024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Image Fundamentals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-윤고딕330" panose="02030504000101010101" pitchFamily="18" charset="-127"/>
              </a:rPr>
              <a:t>Scaling and Aspect Ratios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ea typeface="-윤고딕330" panose="02030504000101010101" pitchFamily="18" charset="-127"/>
            </a:endParaRPr>
          </a:p>
        </p:txBody>
      </p:sp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9828B18E-4B8C-4762-8981-17BAA6634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01" y="2470337"/>
            <a:ext cx="3996283" cy="29551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C7AA54-3AF0-497D-853F-54DA29564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620" y="4102562"/>
            <a:ext cx="1147352" cy="1322881"/>
          </a:xfrm>
          <a:prstGeom prst="rect">
            <a:avLst/>
          </a:prstGeom>
        </p:spPr>
      </p:pic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id="{0303857D-2600-4115-A667-F550C995A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530" y="2470337"/>
            <a:ext cx="3996283" cy="1286593"/>
          </a:xfrm>
          <a:prstGeom prst="rect">
            <a:avLst/>
          </a:prstGeom>
        </p:spPr>
      </p:pic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3E1455EE-3DDF-4F32-9B81-C16216E6FBE8}"/>
              </a:ext>
            </a:extLst>
          </p:cNvPr>
          <p:cNvCxnSpPr>
            <a:cxnSpLocks/>
          </p:cNvCxnSpPr>
          <p:nvPr/>
        </p:nvCxnSpPr>
        <p:spPr>
          <a:xfrm>
            <a:off x="5379972" y="3988432"/>
            <a:ext cx="1223367" cy="775570"/>
          </a:xfrm>
          <a:prstGeom prst="bentConnector3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B383FE97-5801-41C7-9D95-802605442506}"/>
              </a:ext>
            </a:extLst>
          </p:cNvPr>
          <p:cNvCxnSpPr>
            <a:cxnSpLocks/>
          </p:cNvCxnSpPr>
          <p:nvPr/>
        </p:nvCxnSpPr>
        <p:spPr>
          <a:xfrm flipV="1">
            <a:off x="5386597" y="3052043"/>
            <a:ext cx="1216742" cy="792482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799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Image Fundamentals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-윤고딕330" panose="02030504000101010101" pitchFamily="18" charset="-127"/>
              </a:rPr>
              <a:t>Scaling and Aspect Ratios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ea typeface="-윤고딕330" panose="02030504000101010101" pitchFamily="18" charset="-127"/>
            </a:endParaRPr>
          </a:p>
        </p:txBody>
      </p:sp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9828B18E-4B8C-4762-8981-17BAA6634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40" y="2553072"/>
            <a:ext cx="3996283" cy="2955106"/>
          </a:xfrm>
          <a:prstGeom prst="rect">
            <a:avLst/>
          </a:prstGeom>
        </p:spPr>
      </p:pic>
      <p:pic>
        <p:nvPicPr>
          <p:cNvPr id="13" name="그림 12" descr="그리기이(가) 표시된 사진&#10;&#10;자동 생성된 설명">
            <a:extLst>
              <a:ext uri="{FF2B5EF4-FFF2-40B4-BE49-F238E27FC236}">
                <a16:creationId xmlns:a16="http://schemas.microsoft.com/office/drawing/2014/main" id="{A94D7CC6-3B38-4B12-BBB7-C068DC0C14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5" r="10926"/>
          <a:stretch/>
        </p:blipFill>
        <p:spPr>
          <a:xfrm>
            <a:off x="7377376" y="1491869"/>
            <a:ext cx="2048340" cy="2048400"/>
          </a:xfrm>
          <a:prstGeom prst="rect">
            <a:avLst/>
          </a:prstGeom>
        </p:spPr>
      </p:pic>
      <p:pic>
        <p:nvPicPr>
          <p:cNvPr id="15" name="그림 14" descr="그리기이(가) 표시된 사진&#10;&#10;자동 생성된 설명">
            <a:extLst>
              <a:ext uri="{FF2B5EF4-FFF2-40B4-BE49-F238E27FC236}">
                <a16:creationId xmlns:a16="http://schemas.microsoft.com/office/drawing/2014/main" id="{D13E2DF0-CEE6-4FE5-8D45-AEEBE3584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86" y="3980744"/>
            <a:ext cx="2047715" cy="2048400"/>
          </a:xfrm>
          <a:prstGeom prst="rect">
            <a:avLst/>
          </a:prstGeom>
        </p:spPr>
      </p:pic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7F015956-A524-4B22-8AF6-D487EA644AFA}"/>
              </a:ext>
            </a:extLst>
          </p:cNvPr>
          <p:cNvCxnSpPr>
            <a:cxnSpLocks/>
          </p:cNvCxnSpPr>
          <p:nvPr/>
        </p:nvCxnSpPr>
        <p:spPr>
          <a:xfrm>
            <a:off x="5493647" y="3931829"/>
            <a:ext cx="1325787" cy="1073115"/>
          </a:xfrm>
          <a:prstGeom prst="bentConnector3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13BF7388-4281-4E8C-90C9-7032AEEBE906}"/>
              </a:ext>
            </a:extLst>
          </p:cNvPr>
          <p:cNvCxnSpPr>
            <a:cxnSpLocks/>
          </p:cNvCxnSpPr>
          <p:nvPr/>
        </p:nvCxnSpPr>
        <p:spPr>
          <a:xfrm flipV="1">
            <a:off x="5493647" y="2415930"/>
            <a:ext cx="1325787" cy="1106381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B725885-0C49-405F-A0A0-D0343FD09C27}"/>
              </a:ext>
            </a:extLst>
          </p:cNvPr>
          <p:cNvSpPr txBox="1"/>
          <p:nvPr/>
        </p:nvSpPr>
        <p:spPr>
          <a:xfrm>
            <a:off x="9592416" y="4412229"/>
            <a:ext cx="145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Ignore ratio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46CB78-90E6-44A3-9182-ADD59BE80797}"/>
              </a:ext>
            </a:extLst>
          </p:cNvPr>
          <p:cNvSpPr txBox="1"/>
          <p:nvPr/>
        </p:nvSpPr>
        <p:spPr>
          <a:xfrm>
            <a:off x="9592416" y="2046598"/>
            <a:ext cx="145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Center crop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5658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93032" y="2967335"/>
            <a:ext cx="8605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Image Classification Basics</a:t>
            </a:r>
            <a:endParaRPr lang="ko-KR" altLang="en-US" sz="54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121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591677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Image Classification Basics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What is Image Classification?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7" name="그래픽 6" descr="이미지">
            <a:extLst>
              <a:ext uri="{FF2B5EF4-FFF2-40B4-BE49-F238E27FC236}">
                <a16:creationId xmlns:a16="http://schemas.microsoft.com/office/drawing/2014/main" id="{152DC5A1-62B4-4EA2-8BCC-5D77B7E01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94138" y="2699143"/>
            <a:ext cx="2472612" cy="236738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8DC44AB-0831-4E7C-901E-738D9A55C77E}"/>
              </a:ext>
            </a:extLst>
          </p:cNvPr>
          <p:cNvSpPr/>
          <p:nvPr/>
        </p:nvSpPr>
        <p:spPr>
          <a:xfrm>
            <a:off x="5171302" y="3722281"/>
            <a:ext cx="1894114" cy="46653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D3C171-A4EB-4AC2-A75C-EA3D07FBF4C2}"/>
              </a:ext>
            </a:extLst>
          </p:cNvPr>
          <p:cNvSpPr txBox="1"/>
          <p:nvPr/>
        </p:nvSpPr>
        <p:spPr>
          <a:xfrm>
            <a:off x="8718175" y="3383727"/>
            <a:ext cx="10771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Mountain</a:t>
            </a:r>
            <a:endParaRPr lang="ko-KR" alt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199221-05AF-42C8-862A-087F857C7B81}"/>
              </a:ext>
            </a:extLst>
          </p:cNvPr>
          <p:cNvSpPr txBox="1"/>
          <p:nvPr/>
        </p:nvSpPr>
        <p:spPr>
          <a:xfrm>
            <a:off x="2579037" y="4881857"/>
            <a:ext cx="1502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Input Image</a:t>
            </a:r>
            <a:endParaRPr lang="ko-KR" altLang="en-US" dirty="0"/>
          </a:p>
        </p:txBody>
      </p:sp>
      <p:pic>
        <p:nvPicPr>
          <p:cNvPr id="12" name="그래픽 11" descr="이미지">
            <a:extLst>
              <a:ext uri="{FF2B5EF4-FFF2-40B4-BE49-F238E27FC236}">
                <a16:creationId xmlns:a16="http://schemas.microsoft.com/office/drawing/2014/main" id="{7EA6934D-2881-4210-BDF6-6F13B4CE33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25252" y="2761175"/>
            <a:ext cx="2490014" cy="24900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A39063-7BC5-4018-9E69-886DB386CBB5}"/>
              </a:ext>
            </a:extLst>
          </p:cNvPr>
          <p:cNvSpPr txBox="1"/>
          <p:nvPr/>
        </p:nvSpPr>
        <p:spPr>
          <a:xfrm>
            <a:off x="8504220" y="4881857"/>
            <a:ext cx="771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Label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8815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591677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Image Classification Basics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What is Image Classification?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9724844-B7BF-49D0-A53A-80E950A24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405" y="2312116"/>
            <a:ext cx="5083190" cy="31495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7B9FE4-3FC6-429E-B815-2390C5206044}"/>
              </a:ext>
            </a:extLst>
          </p:cNvPr>
          <p:cNvSpPr txBox="1"/>
          <p:nvPr/>
        </p:nvSpPr>
        <p:spPr>
          <a:xfrm>
            <a:off x="3517083" y="1788896"/>
            <a:ext cx="5206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Categories = {cat, dog, panda}</a:t>
            </a:r>
            <a:endParaRPr lang="ko-KR" alt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D0C91C-0A85-4FC0-B77C-E484E2073BE0}"/>
              </a:ext>
            </a:extLst>
          </p:cNvPr>
          <p:cNvSpPr txBox="1"/>
          <p:nvPr/>
        </p:nvSpPr>
        <p:spPr>
          <a:xfrm>
            <a:off x="3214396" y="5723268"/>
            <a:ext cx="5763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Dog : 95% , Cat : 4% , Panda : 1%</a:t>
            </a:r>
            <a:endParaRPr lang="ko-KR" alt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1B0BDA-C678-413F-BFFF-068DC2945694}"/>
              </a:ext>
            </a:extLst>
          </p:cNvPr>
          <p:cNvSpPr txBox="1"/>
          <p:nvPr/>
        </p:nvSpPr>
        <p:spPr>
          <a:xfrm>
            <a:off x="3554404" y="2292630"/>
            <a:ext cx="923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DOG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671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591677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Image Classification Basics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What is Image Classification?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42DB2D5-6E71-4E9B-876A-0FCF94655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196" y="1891642"/>
            <a:ext cx="4936113" cy="40519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AC4F7D-733E-4EA9-9890-986CA7C8C1D6}"/>
              </a:ext>
            </a:extLst>
          </p:cNvPr>
          <p:cNvSpPr txBox="1"/>
          <p:nvPr/>
        </p:nvSpPr>
        <p:spPr>
          <a:xfrm>
            <a:off x="7079689" y="3424335"/>
            <a:ext cx="44135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Dataset : Collection of Images</a:t>
            </a:r>
          </a:p>
          <a:p>
            <a:r>
              <a:rPr lang="en-US" altLang="ko-KR" sz="2400" dirty="0"/>
              <a:t>Data Point(Circle) : Image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88256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9C402760-7713-4F1F-A661-33147B196941}"/>
              </a:ext>
            </a:extLst>
          </p:cNvPr>
          <p:cNvSpPr/>
          <p:nvPr/>
        </p:nvSpPr>
        <p:spPr>
          <a:xfrm>
            <a:off x="5069625" y="2330064"/>
            <a:ext cx="1754155" cy="160953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591677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Image Classification Basics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What is Image Classification?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369549-D79C-4C75-A569-E0BC1F01AA38}"/>
              </a:ext>
            </a:extLst>
          </p:cNvPr>
          <p:cNvSpPr txBox="1"/>
          <p:nvPr/>
        </p:nvSpPr>
        <p:spPr>
          <a:xfrm>
            <a:off x="5302891" y="2845231"/>
            <a:ext cx="1287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GOAL</a:t>
            </a:r>
            <a:endParaRPr lang="ko-KR" altLang="en-US" sz="3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38264E-4B12-44C7-8D29-70A380DA32DD}"/>
              </a:ext>
            </a:extLst>
          </p:cNvPr>
          <p:cNvSpPr txBox="1"/>
          <p:nvPr/>
        </p:nvSpPr>
        <p:spPr>
          <a:xfrm>
            <a:off x="304801" y="4039263"/>
            <a:ext cx="11386455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/>
              <a:t> Machine Learning &amp; Deep Learning Algorithm</a:t>
            </a:r>
            <a:r>
              <a:rPr lang="ko-KR" altLang="en-US" sz="2400" dirty="0"/>
              <a:t>을 적용해 </a:t>
            </a:r>
            <a:r>
              <a:rPr lang="en-US" altLang="ko-KR" sz="2400" dirty="0"/>
              <a:t>Dataset</a:t>
            </a:r>
            <a:r>
              <a:rPr lang="ko-KR" altLang="en-US" sz="2400" dirty="0"/>
              <a:t>의 </a:t>
            </a:r>
            <a:endParaRPr lang="en-US" altLang="ko-KR" sz="2400" dirty="0"/>
          </a:p>
          <a:p>
            <a:pPr algn="ctr">
              <a:lnSpc>
                <a:spcPct val="150000"/>
              </a:lnSpc>
            </a:pPr>
            <a:r>
              <a:rPr lang="ko-KR" altLang="en-US" sz="2400" dirty="0"/>
              <a:t>기본패턴을 찾아내고</a:t>
            </a:r>
            <a:r>
              <a:rPr lang="en-US" altLang="ko-KR" sz="2400" dirty="0"/>
              <a:t>, Algorithm</a:t>
            </a:r>
            <a:r>
              <a:rPr lang="ko-KR" altLang="en-US" sz="2400" dirty="0"/>
              <a:t>이 경험하지 못한 </a:t>
            </a:r>
            <a:r>
              <a:rPr lang="en-US" altLang="ko-KR" sz="2400" dirty="0"/>
              <a:t>Data Point</a:t>
            </a:r>
            <a:r>
              <a:rPr lang="ko-KR" altLang="en-US" sz="2400" dirty="0"/>
              <a:t>를 정확하게 분류</a:t>
            </a:r>
          </a:p>
        </p:txBody>
      </p:sp>
    </p:spTree>
    <p:extLst>
      <p:ext uri="{BB962C8B-B14F-4D97-AF65-F5344CB8AC3E}">
        <p14:creationId xmlns:p14="http://schemas.microsoft.com/office/powerpoint/2010/main" val="1258985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591677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Image Classification Basics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The Semantic Gap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C397CB8-E436-4573-AF18-F7E2236C1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097" y="1608327"/>
            <a:ext cx="8089081" cy="265816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86D6557-4803-43B4-AB17-9463CF077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386" y="4266496"/>
            <a:ext cx="6029756" cy="230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15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591677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Image Classification Basics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The Semantic Gap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62E8C7-6864-4D33-BBB0-CAD7C1199C7D}"/>
              </a:ext>
            </a:extLst>
          </p:cNvPr>
          <p:cNvSpPr txBox="1"/>
          <p:nvPr/>
        </p:nvSpPr>
        <p:spPr>
          <a:xfrm>
            <a:off x="2237792" y="1685821"/>
            <a:ext cx="7716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Semamtic</a:t>
            </a:r>
            <a:r>
              <a:rPr lang="en-US" altLang="ko-KR" sz="2400" dirty="0"/>
              <a:t> Gap </a:t>
            </a:r>
            <a:r>
              <a:rPr lang="ko-KR" altLang="en-US" sz="2400" dirty="0"/>
              <a:t>이 문제를 충분히 해결하지 못 할 경우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9C53C1-C939-4EF5-B2DD-E037B2395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660" y="2478012"/>
            <a:ext cx="3000654" cy="31916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3EC48F2-31EA-4996-8479-5292A4CD1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102" y="2935632"/>
            <a:ext cx="3581900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14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264228" y="2967335"/>
            <a:ext cx="7663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What is Deep Learning?</a:t>
            </a:r>
            <a:endParaRPr lang="ko-KR" altLang="en-US" sz="54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8266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591677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Image Classification Basics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The Semantic Gap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62E8C7-6864-4D33-BBB0-CAD7C1199C7D}"/>
              </a:ext>
            </a:extLst>
          </p:cNvPr>
          <p:cNvSpPr txBox="1"/>
          <p:nvPr/>
        </p:nvSpPr>
        <p:spPr>
          <a:xfrm>
            <a:off x="2237792" y="1671846"/>
            <a:ext cx="7716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Semamtic</a:t>
            </a:r>
            <a:r>
              <a:rPr lang="en-US" altLang="ko-KR" sz="2400" dirty="0"/>
              <a:t> Gap </a:t>
            </a:r>
            <a:r>
              <a:rPr lang="ko-KR" altLang="en-US" sz="2400" dirty="0"/>
              <a:t>이 문제를 충분히 해결하지 못 할 경우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F86CF27-9CFB-40D4-A1FE-15ADA3822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76" y="2916295"/>
            <a:ext cx="2700568" cy="217395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4B4CB08-9643-482D-A701-F27B86A2F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977" y="2772811"/>
            <a:ext cx="3448531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285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591677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Image Classification Basics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The Semantic Gap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62E8C7-6864-4D33-BBB0-CAD7C1199C7D}"/>
              </a:ext>
            </a:extLst>
          </p:cNvPr>
          <p:cNvSpPr txBox="1"/>
          <p:nvPr/>
        </p:nvSpPr>
        <p:spPr>
          <a:xfrm>
            <a:off x="2237792" y="1693103"/>
            <a:ext cx="7716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Semamtic</a:t>
            </a:r>
            <a:r>
              <a:rPr lang="en-US" altLang="ko-KR" sz="2400" dirty="0"/>
              <a:t> Gap </a:t>
            </a:r>
            <a:r>
              <a:rPr lang="ko-KR" altLang="en-US" sz="2400" dirty="0"/>
              <a:t>이 문제를 충분히 해결하지 못 할 경우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DCC75AF-6739-48F0-B89B-E4C84EBD5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06" y="2809132"/>
            <a:ext cx="3534268" cy="27912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8B604C-AE51-442A-B4B2-6C1F2129B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903" y="2671001"/>
            <a:ext cx="3515216" cy="31436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571D375-A726-429D-891D-D3111D6F0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984" y="2671001"/>
            <a:ext cx="3477110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03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591677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Image Classification Basics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Types of Learning : Supervised Learning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3" name="그래픽 2" descr="목록">
            <a:extLst>
              <a:ext uri="{FF2B5EF4-FFF2-40B4-BE49-F238E27FC236}">
                <a16:creationId xmlns:a16="http://schemas.microsoft.com/office/drawing/2014/main" id="{6FE86702-73D6-4382-8C44-6526DD56A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06082" y="3398937"/>
            <a:ext cx="1710612" cy="17106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63AB2F-1075-4030-9CD6-9ABF11660984}"/>
              </a:ext>
            </a:extLst>
          </p:cNvPr>
          <p:cNvSpPr txBox="1"/>
          <p:nvPr/>
        </p:nvSpPr>
        <p:spPr>
          <a:xfrm>
            <a:off x="2164703" y="5038530"/>
            <a:ext cx="1427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Training set</a:t>
            </a:r>
            <a:endParaRPr lang="ko-KR" altLang="en-US" dirty="0"/>
          </a:p>
        </p:txBody>
      </p:sp>
      <p:pic>
        <p:nvPicPr>
          <p:cNvPr id="15" name="그래픽 14" descr="컴퓨터">
            <a:extLst>
              <a:ext uri="{FF2B5EF4-FFF2-40B4-BE49-F238E27FC236}">
                <a16:creationId xmlns:a16="http://schemas.microsoft.com/office/drawing/2014/main" id="{D7234CB4-8507-4BA1-A82E-9718A43B4A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4670" y="2063620"/>
            <a:ext cx="1710612" cy="1710612"/>
          </a:xfrm>
          <a:prstGeom prst="rect">
            <a:avLst/>
          </a:prstGeom>
        </p:spPr>
      </p:pic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B85AFFF4-C42B-4E51-A3C6-4846FD6AA0D0}"/>
              </a:ext>
            </a:extLst>
          </p:cNvPr>
          <p:cNvCxnSpPr>
            <a:cxnSpLocks/>
          </p:cNvCxnSpPr>
          <p:nvPr/>
        </p:nvCxnSpPr>
        <p:spPr>
          <a:xfrm flipV="1">
            <a:off x="3592285" y="2918927"/>
            <a:ext cx="1528495" cy="1335316"/>
          </a:xfrm>
          <a:prstGeom prst="bentConnector3">
            <a:avLst>
              <a:gd name="adj1" fmla="val 50000"/>
            </a:avLst>
          </a:prstGeom>
          <a:ln w="8890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A6BBC82-11C1-4FDD-A551-8267B5474AE6}"/>
              </a:ext>
            </a:extLst>
          </p:cNvPr>
          <p:cNvSpPr txBox="1"/>
          <p:nvPr/>
        </p:nvSpPr>
        <p:spPr>
          <a:xfrm>
            <a:off x="3592285" y="2507133"/>
            <a:ext cx="1212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Education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C1C530-A6EC-4A49-A5A0-66C4C7BAA660}"/>
              </a:ext>
            </a:extLst>
          </p:cNvPr>
          <p:cNvSpPr txBox="1"/>
          <p:nvPr/>
        </p:nvSpPr>
        <p:spPr>
          <a:xfrm>
            <a:off x="5635688" y="2626484"/>
            <a:ext cx="534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ML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346E5E-F8A2-478D-BC01-CA3223289571}"/>
              </a:ext>
            </a:extLst>
          </p:cNvPr>
          <p:cNvSpPr txBox="1"/>
          <p:nvPr/>
        </p:nvSpPr>
        <p:spPr>
          <a:xfrm>
            <a:off x="7728861" y="4463218"/>
            <a:ext cx="2279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TEST SET</a:t>
            </a:r>
            <a:endParaRPr lang="ko-KR" altLang="en-US" sz="3600" b="1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DF62F3D-2EF6-4052-B021-EB45D063589A}"/>
              </a:ext>
            </a:extLst>
          </p:cNvPr>
          <p:cNvCxnSpPr/>
          <p:nvPr/>
        </p:nvCxnSpPr>
        <p:spPr>
          <a:xfrm flipH="1">
            <a:off x="6820678" y="4786383"/>
            <a:ext cx="63448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AD4D952-5896-4639-B8E8-07CFB0436BE0}"/>
              </a:ext>
            </a:extLst>
          </p:cNvPr>
          <p:cNvCxnSpPr/>
          <p:nvPr/>
        </p:nvCxnSpPr>
        <p:spPr>
          <a:xfrm flipV="1">
            <a:off x="6839340" y="3802225"/>
            <a:ext cx="0" cy="101215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F87B27D-3F90-43E0-9148-B8C8168EB7EB}"/>
              </a:ext>
            </a:extLst>
          </p:cNvPr>
          <p:cNvCxnSpPr>
            <a:cxnSpLocks/>
          </p:cNvCxnSpPr>
          <p:nvPr/>
        </p:nvCxnSpPr>
        <p:spPr>
          <a:xfrm>
            <a:off x="8279369" y="2913788"/>
            <a:ext cx="0" cy="106827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B691993-B954-4B49-BE8D-B03C9FC32CA3}"/>
              </a:ext>
            </a:extLst>
          </p:cNvPr>
          <p:cNvCxnSpPr/>
          <p:nvPr/>
        </p:nvCxnSpPr>
        <p:spPr>
          <a:xfrm flipH="1">
            <a:off x="7654218" y="2946918"/>
            <a:ext cx="63448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12C11D2-3969-474B-B609-E365CCD736EB}"/>
              </a:ext>
            </a:extLst>
          </p:cNvPr>
          <p:cNvSpPr txBox="1"/>
          <p:nvPr/>
        </p:nvSpPr>
        <p:spPr>
          <a:xfrm>
            <a:off x="6310609" y="4849849"/>
            <a:ext cx="72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Test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DEF7FF1-4D01-4C40-98EC-BD02903B5229}"/>
              </a:ext>
            </a:extLst>
          </p:cNvPr>
          <p:cNvSpPr txBox="1"/>
          <p:nvPr/>
        </p:nvSpPr>
        <p:spPr>
          <a:xfrm>
            <a:off x="8310476" y="2544456"/>
            <a:ext cx="87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Label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1156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591677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Image Classification Basics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Types of Learning : Unsupervised Learning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3" name="그림 2" descr="컴퓨터, 방이(가) 표시된 사진&#10;&#10;자동 생성된 설명">
            <a:extLst>
              <a:ext uri="{FF2B5EF4-FFF2-40B4-BE49-F238E27FC236}">
                <a16:creationId xmlns:a16="http://schemas.microsoft.com/office/drawing/2014/main" id="{F0F82897-E88C-4755-9F49-181335A65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48490" y="2154768"/>
            <a:ext cx="9736667" cy="380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770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591677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Image Classification Basics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Types of Learning : Semi-supervised Learning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3" name="그래픽 2" descr="개">
            <a:extLst>
              <a:ext uri="{FF2B5EF4-FFF2-40B4-BE49-F238E27FC236}">
                <a16:creationId xmlns:a16="http://schemas.microsoft.com/office/drawing/2014/main" id="{1CA124CC-E688-4569-928E-6CC6A9973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2715" y="2859466"/>
            <a:ext cx="1570690" cy="1570690"/>
          </a:xfrm>
          <a:prstGeom prst="rect">
            <a:avLst/>
          </a:prstGeom>
        </p:spPr>
      </p:pic>
      <p:pic>
        <p:nvPicPr>
          <p:cNvPr id="8" name="그래픽 7" descr="고양이">
            <a:extLst>
              <a:ext uri="{FF2B5EF4-FFF2-40B4-BE49-F238E27FC236}">
                <a16:creationId xmlns:a16="http://schemas.microsoft.com/office/drawing/2014/main" id="{46424D4B-181D-4C08-A8CE-97EC1A8962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0147" y="2745666"/>
            <a:ext cx="1570690" cy="1570690"/>
          </a:xfrm>
          <a:prstGeom prst="rect">
            <a:avLst/>
          </a:prstGeom>
        </p:spPr>
      </p:pic>
      <p:pic>
        <p:nvPicPr>
          <p:cNvPr id="10" name="그래픽 9" descr="토끼">
            <a:extLst>
              <a:ext uri="{FF2B5EF4-FFF2-40B4-BE49-F238E27FC236}">
                <a16:creationId xmlns:a16="http://schemas.microsoft.com/office/drawing/2014/main" id="{51C01D85-2E49-441E-93BB-39AC5F5A47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57680" y="2746326"/>
            <a:ext cx="1667760" cy="1667760"/>
          </a:xfrm>
          <a:prstGeom prst="rect">
            <a:avLst/>
          </a:prstGeom>
        </p:spPr>
      </p:pic>
      <p:pic>
        <p:nvPicPr>
          <p:cNvPr id="12" name="그래픽 11" descr="오리">
            <a:extLst>
              <a:ext uri="{FF2B5EF4-FFF2-40B4-BE49-F238E27FC236}">
                <a16:creationId xmlns:a16="http://schemas.microsoft.com/office/drawing/2014/main" id="{6B62FFE5-7C98-478F-8F92-7928FA77FF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45472" y="2794456"/>
            <a:ext cx="1570690" cy="1570690"/>
          </a:xfrm>
          <a:prstGeom prst="rect">
            <a:avLst/>
          </a:prstGeom>
        </p:spPr>
      </p:pic>
      <p:pic>
        <p:nvPicPr>
          <p:cNvPr id="14" name="그래픽 13" descr="치킨">
            <a:extLst>
              <a:ext uri="{FF2B5EF4-FFF2-40B4-BE49-F238E27FC236}">
                <a16:creationId xmlns:a16="http://schemas.microsoft.com/office/drawing/2014/main" id="{272C9656-76D6-4C1F-8554-3EBFC8B500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44106" y="2922005"/>
            <a:ext cx="1508151" cy="15081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259938A-B0C8-4665-ABB5-B16E3DCA4381}"/>
              </a:ext>
            </a:extLst>
          </p:cNvPr>
          <p:cNvSpPr txBox="1"/>
          <p:nvPr/>
        </p:nvSpPr>
        <p:spPr>
          <a:xfrm>
            <a:off x="1580862" y="4154441"/>
            <a:ext cx="844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CAT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34EBDC-7BBB-4E3E-8D51-DB9659D72BB7}"/>
              </a:ext>
            </a:extLst>
          </p:cNvPr>
          <p:cNvSpPr txBox="1"/>
          <p:nvPr/>
        </p:nvSpPr>
        <p:spPr>
          <a:xfrm>
            <a:off x="3961972" y="4131690"/>
            <a:ext cx="387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27ED3F-1409-4B69-9D1A-5481177AFBF9}"/>
              </a:ext>
            </a:extLst>
          </p:cNvPr>
          <p:cNvSpPr txBox="1"/>
          <p:nvPr/>
        </p:nvSpPr>
        <p:spPr>
          <a:xfrm>
            <a:off x="7771799" y="4207355"/>
            <a:ext cx="129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RABBIT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A53B81-E3DB-4F7C-9178-ED89842F5B1E}"/>
              </a:ext>
            </a:extLst>
          </p:cNvPr>
          <p:cNvSpPr txBox="1"/>
          <p:nvPr/>
        </p:nvSpPr>
        <p:spPr>
          <a:xfrm>
            <a:off x="5784320" y="4168123"/>
            <a:ext cx="892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DOG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F2EE7D-A6FA-44C8-9206-26DD6C5E54A5}"/>
              </a:ext>
            </a:extLst>
          </p:cNvPr>
          <p:cNvSpPr txBox="1"/>
          <p:nvPr/>
        </p:nvSpPr>
        <p:spPr>
          <a:xfrm>
            <a:off x="10114226" y="4207355"/>
            <a:ext cx="435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?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73716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8987EA24-EECD-4CF9-9915-AA7AEC73BA85}"/>
              </a:ext>
            </a:extLst>
          </p:cNvPr>
          <p:cNvSpPr/>
          <p:nvPr/>
        </p:nvSpPr>
        <p:spPr>
          <a:xfrm>
            <a:off x="9155319" y="2593910"/>
            <a:ext cx="2388636" cy="2351316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64CA4C-A85F-4EBC-A877-FFB91C28BB10}"/>
              </a:ext>
            </a:extLst>
          </p:cNvPr>
          <p:cNvSpPr/>
          <p:nvPr/>
        </p:nvSpPr>
        <p:spPr>
          <a:xfrm>
            <a:off x="6301793" y="2593910"/>
            <a:ext cx="2388636" cy="2351316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478D952-7EBA-4573-B023-E3F1721798DD}"/>
              </a:ext>
            </a:extLst>
          </p:cNvPr>
          <p:cNvSpPr/>
          <p:nvPr/>
        </p:nvSpPr>
        <p:spPr>
          <a:xfrm>
            <a:off x="3448267" y="2593910"/>
            <a:ext cx="2388636" cy="235131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F68B2B4-6230-402D-A56F-0802A3E796BB}"/>
              </a:ext>
            </a:extLst>
          </p:cNvPr>
          <p:cNvSpPr/>
          <p:nvPr/>
        </p:nvSpPr>
        <p:spPr>
          <a:xfrm>
            <a:off x="578499" y="2593910"/>
            <a:ext cx="2388636" cy="235131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780155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Image Classification Basics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Deep Learning Classification Pipeline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B01E4E-8A3F-48C0-A3D6-EB859C8C106D}"/>
              </a:ext>
            </a:extLst>
          </p:cNvPr>
          <p:cNvSpPr txBox="1"/>
          <p:nvPr/>
        </p:nvSpPr>
        <p:spPr>
          <a:xfrm>
            <a:off x="755781" y="3550295"/>
            <a:ext cx="2080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Dataset </a:t>
            </a:r>
            <a:r>
              <a:rPr lang="ko-KR" altLang="en-US" sz="2400" b="1" dirty="0"/>
              <a:t>수집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F0C89C-F4D5-44D8-81F4-68BB81FADEBD}"/>
              </a:ext>
            </a:extLst>
          </p:cNvPr>
          <p:cNvSpPr txBox="1"/>
          <p:nvPr/>
        </p:nvSpPr>
        <p:spPr>
          <a:xfrm>
            <a:off x="3658037" y="3538735"/>
            <a:ext cx="2080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Dataset </a:t>
            </a:r>
            <a:r>
              <a:rPr lang="ko-KR" altLang="en-US" sz="2400" b="1" dirty="0"/>
              <a:t>분할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BCAFE-4B40-42A3-95E6-D61A702EEBCC}"/>
              </a:ext>
            </a:extLst>
          </p:cNvPr>
          <p:cNvSpPr txBox="1"/>
          <p:nvPr/>
        </p:nvSpPr>
        <p:spPr>
          <a:xfrm>
            <a:off x="6426547" y="3568955"/>
            <a:ext cx="230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네트워크 교육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ADD6D2-56A6-4E98-A8BC-F6EE4FFBF34E}"/>
              </a:ext>
            </a:extLst>
          </p:cNvPr>
          <p:cNvSpPr txBox="1"/>
          <p:nvPr/>
        </p:nvSpPr>
        <p:spPr>
          <a:xfrm>
            <a:off x="9964406" y="3551958"/>
            <a:ext cx="901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평가</a:t>
            </a:r>
          </a:p>
        </p:txBody>
      </p:sp>
    </p:spTree>
    <p:extLst>
      <p:ext uri="{BB962C8B-B14F-4D97-AF65-F5344CB8AC3E}">
        <p14:creationId xmlns:p14="http://schemas.microsoft.com/office/powerpoint/2010/main" val="6268205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780155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Image Classification Basics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Deep Learning Classification Pipeline : Step1 Gather Your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198D45-011B-499B-BEE0-529AFDD34A3E}"/>
              </a:ext>
            </a:extLst>
          </p:cNvPr>
          <p:cNvSpPr txBox="1"/>
          <p:nvPr/>
        </p:nvSpPr>
        <p:spPr>
          <a:xfrm>
            <a:off x="2341984" y="5411152"/>
            <a:ext cx="7912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각 라벨의 이미지 수는 대략적으로 균일해야 함 </a:t>
            </a:r>
          </a:p>
        </p:txBody>
      </p:sp>
      <p:pic>
        <p:nvPicPr>
          <p:cNvPr id="8" name="그래픽 7" descr="이미지">
            <a:extLst>
              <a:ext uri="{FF2B5EF4-FFF2-40B4-BE49-F238E27FC236}">
                <a16:creationId xmlns:a16="http://schemas.microsoft.com/office/drawing/2014/main" id="{A1F04A01-5383-4CAE-979D-FED974A98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65551" y="2209799"/>
            <a:ext cx="2447731" cy="2447731"/>
          </a:xfrm>
          <a:prstGeom prst="rect">
            <a:avLst/>
          </a:prstGeom>
        </p:spPr>
      </p:pic>
      <p:pic>
        <p:nvPicPr>
          <p:cNvPr id="13" name="그래픽 12" descr="이미지">
            <a:extLst>
              <a:ext uri="{FF2B5EF4-FFF2-40B4-BE49-F238E27FC236}">
                <a16:creationId xmlns:a16="http://schemas.microsoft.com/office/drawing/2014/main" id="{8F23A2D5-5502-4051-96F1-6C6FD5F13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5898" y="2205134"/>
            <a:ext cx="2447731" cy="24477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895EB9-B993-4925-869F-821DE920E479}"/>
              </a:ext>
            </a:extLst>
          </p:cNvPr>
          <p:cNvSpPr txBox="1"/>
          <p:nvPr/>
        </p:nvSpPr>
        <p:spPr>
          <a:xfrm>
            <a:off x="3219617" y="4652865"/>
            <a:ext cx="1660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Label1 : 1000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793C1D-0FC8-4BE3-B1C0-2373313E8EA1}"/>
              </a:ext>
            </a:extLst>
          </p:cNvPr>
          <p:cNvSpPr txBox="1"/>
          <p:nvPr/>
        </p:nvSpPr>
        <p:spPr>
          <a:xfrm>
            <a:off x="6843869" y="4620599"/>
            <a:ext cx="1731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Label2 : 1000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80059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780155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Image Classification Basics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Deep Learning Classification Pipeline : Step2 Split Your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6A4B8-B489-4ED5-88B0-A821FB54B82A}"/>
              </a:ext>
            </a:extLst>
          </p:cNvPr>
          <p:cNvSpPr txBox="1"/>
          <p:nvPr/>
        </p:nvSpPr>
        <p:spPr>
          <a:xfrm>
            <a:off x="1847461" y="3625277"/>
            <a:ext cx="30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 Initial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Dataset</a:t>
            </a:r>
            <a:endParaRPr lang="ko-KR" altLang="en-US" sz="2800" b="1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2139A24-318A-40D8-B37F-22218D44E624}"/>
              </a:ext>
            </a:extLst>
          </p:cNvPr>
          <p:cNvCxnSpPr/>
          <p:nvPr/>
        </p:nvCxnSpPr>
        <p:spPr>
          <a:xfrm flipV="1">
            <a:off x="5122506" y="3097763"/>
            <a:ext cx="867747" cy="67180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1F7EC4C-F1E6-47CD-BA95-8C5840AE8202}"/>
              </a:ext>
            </a:extLst>
          </p:cNvPr>
          <p:cNvCxnSpPr>
            <a:cxnSpLocks/>
          </p:cNvCxnSpPr>
          <p:nvPr/>
        </p:nvCxnSpPr>
        <p:spPr>
          <a:xfrm>
            <a:off x="5122506" y="4015273"/>
            <a:ext cx="774441" cy="75267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F57969D-86E0-4856-B380-BCC1C43BC6BF}"/>
              </a:ext>
            </a:extLst>
          </p:cNvPr>
          <p:cNvSpPr txBox="1"/>
          <p:nvPr/>
        </p:nvSpPr>
        <p:spPr>
          <a:xfrm>
            <a:off x="6469224" y="2836153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Training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Dataset</a:t>
            </a:r>
            <a:endParaRPr lang="ko-KR" altLang="en-US" sz="28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13DFA4-7F47-4BDA-ADC8-18E64BF01D3F}"/>
              </a:ext>
            </a:extLst>
          </p:cNvPr>
          <p:cNvSpPr txBox="1"/>
          <p:nvPr/>
        </p:nvSpPr>
        <p:spPr>
          <a:xfrm>
            <a:off x="6789575" y="4587199"/>
            <a:ext cx="2407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Test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Dataset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0959105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780155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Image Classification Basics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Deep Learning Classification Pipeline : Step3 Train Your Network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40D04B-038E-4FF8-90C8-ABB363205484}"/>
              </a:ext>
            </a:extLst>
          </p:cNvPr>
          <p:cNvSpPr txBox="1"/>
          <p:nvPr/>
        </p:nvSpPr>
        <p:spPr>
          <a:xfrm>
            <a:off x="1922106" y="3429000"/>
            <a:ext cx="2556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/>
              <a:t>IMAGE</a:t>
            </a:r>
            <a:endParaRPr lang="ko-KR" altLang="en-US" sz="5400" b="1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65C432A-0D36-41A6-AF9F-55ACE6E8414F}"/>
              </a:ext>
            </a:extLst>
          </p:cNvPr>
          <p:cNvCxnSpPr>
            <a:cxnSpLocks/>
          </p:cNvCxnSpPr>
          <p:nvPr/>
        </p:nvCxnSpPr>
        <p:spPr>
          <a:xfrm>
            <a:off x="4711960" y="3825551"/>
            <a:ext cx="1530220" cy="0"/>
          </a:xfrm>
          <a:prstGeom prst="straightConnector1">
            <a:avLst/>
          </a:prstGeom>
          <a:ln w="825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BB09198-BFC8-499B-8A61-81A824B48E38}"/>
              </a:ext>
            </a:extLst>
          </p:cNvPr>
          <p:cNvSpPr txBox="1"/>
          <p:nvPr/>
        </p:nvSpPr>
        <p:spPr>
          <a:xfrm>
            <a:off x="6530045" y="3429000"/>
            <a:ext cx="4251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/>
              <a:t>NETWORK</a:t>
            </a:r>
            <a:endParaRPr lang="ko-KR" altLang="en-US" sz="5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1DDEC8-E972-4915-AAF6-3AD1B90811D2}"/>
              </a:ext>
            </a:extLst>
          </p:cNvPr>
          <p:cNvSpPr txBox="1"/>
          <p:nvPr/>
        </p:nvSpPr>
        <p:spPr>
          <a:xfrm>
            <a:off x="4957835" y="3429000"/>
            <a:ext cx="1259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Training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3844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780155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Image Classification Basics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Deep Learning Classification Pipeline : Step4 Evaluate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4172B25-6973-40E2-82C9-C6357EFF6F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66142" y="2425957"/>
            <a:ext cx="3071547" cy="297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68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4498" y="169333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8757" y="869663"/>
            <a:ext cx="485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What is Deep Learning?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3" name="그래픽 2" descr="머리 안의 뇌">
            <a:extLst>
              <a:ext uri="{FF2B5EF4-FFF2-40B4-BE49-F238E27FC236}">
                <a16:creationId xmlns:a16="http://schemas.microsoft.com/office/drawing/2014/main" id="{BA08AF5D-882F-4656-866B-9DFE11937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1224" y="2343469"/>
            <a:ext cx="2690949" cy="2855547"/>
          </a:xfrm>
          <a:prstGeom prst="rect">
            <a:avLst/>
          </a:prstGeom>
        </p:spPr>
      </p:pic>
      <p:pic>
        <p:nvPicPr>
          <p:cNvPr id="8" name="그림 7" descr="공, 방이(가) 표시된 사진&#10;&#10;자동 생성된 설명">
            <a:extLst>
              <a:ext uri="{FF2B5EF4-FFF2-40B4-BE49-F238E27FC236}">
                <a16:creationId xmlns:a16="http://schemas.microsoft.com/office/drawing/2014/main" id="{E68349D3-3DBF-41CC-894C-9F5A1940AE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39157" y="2822443"/>
            <a:ext cx="5148135" cy="2027363"/>
          </a:xfrm>
          <a:prstGeom prst="rect">
            <a:avLst/>
          </a:prstGeom>
        </p:spPr>
      </p:pic>
      <p:sp>
        <p:nvSpPr>
          <p:cNvPr id="10" name="같음 기호 9">
            <a:extLst>
              <a:ext uri="{FF2B5EF4-FFF2-40B4-BE49-F238E27FC236}">
                <a16:creationId xmlns:a16="http://schemas.microsoft.com/office/drawing/2014/main" id="{6D7A458C-4252-4C21-B0FC-130B96590D30}"/>
              </a:ext>
            </a:extLst>
          </p:cNvPr>
          <p:cNvSpPr/>
          <p:nvPr/>
        </p:nvSpPr>
        <p:spPr>
          <a:xfrm>
            <a:off x="6222275" y="3391986"/>
            <a:ext cx="1793966" cy="888275"/>
          </a:xfrm>
          <a:prstGeom prst="math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8B5E041-4A8C-4950-846E-97F469E08C24}"/>
              </a:ext>
            </a:extLst>
          </p:cNvPr>
          <p:cNvSpPr/>
          <p:nvPr/>
        </p:nvSpPr>
        <p:spPr>
          <a:xfrm>
            <a:off x="6649237" y="3300546"/>
            <a:ext cx="195702" cy="1654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C77289C-9593-427F-9337-18265800A47E}"/>
              </a:ext>
            </a:extLst>
          </p:cNvPr>
          <p:cNvSpPr/>
          <p:nvPr/>
        </p:nvSpPr>
        <p:spPr>
          <a:xfrm>
            <a:off x="7400230" y="4214945"/>
            <a:ext cx="195702" cy="1654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696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22344" y="2967335"/>
            <a:ext cx="107473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Datasets for Image Classification</a:t>
            </a:r>
            <a:endParaRPr lang="ko-KR" altLang="en-US" sz="54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1857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788553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Datasets for Image Classification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MINST(Modified National Institute of Standards and Technology)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D1DF34B-7EEC-4712-896C-C04E12AFE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91" y="3325387"/>
            <a:ext cx="4982109" cy="1457528"/>
          </a:xfrm>
          <a:prstGeom prst="rect">
            <a:avLst/>
          </a:prstGeom>
        </p:spPr>
      </p:pic>
      <p:pic>
        <p:nvPicPr>
          <p:cNvPr id="11" name="그림 10" descr="게임, 대형, 우산, 여과기이(가) 표시된 사진&#10;&#10;자동 생성된 설명">
            <a:extLst>
              <a:ext uri="{FF2B5EF4-FFF2-40B4-BE49-F238E27FC236}">
                <a16:creationId xmlns:a16="http://schemas.microsoft.com/office/drawing/2014/main" id="{E5C6CE88-1255-4409-A221-2C1302A1F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192839" y="2525745"/>
            <a:ext cx="5123389" cy="3056812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0B9F37-463C-440B-B612-08DF2C32F12B}"/>
              </a:ext>
            </a:extLst>
          </p:cNvPr>
          <p:cNvCxnSpPr/>
          <p:nvPr/>
        </p:nvCxnSpPr>
        <p:spPr>
          <a:xfrm>
            <a:off x="5579706" y="4054151"/>
            <a:ext cx="516294" cy="0"/>
          </a:xfrm>
          <a:prstGeom prst="straightConnector1">
            <a:avLst/>
          </a:prstGeom>
          <a:ln w="793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3889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788553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Datasets for Image Classification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CIFAR-10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A6772E-F038-44DF-98C6-F8863C668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995" y="1701538"/>
            <a:ext cx="6154009" cy="46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150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788553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Datasets for Image Classification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Kaggle : Dogs vs Cats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831A6E4-79C7-405D-B8A7-A540B9D73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231" y="1807002"/>
            <a:ext cx="5883537" cy="441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3350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788553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Datasets for Image Classification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ImageNet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EFF5AC-7249-49EC-9553-3FD0A45F8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785" y="2319766"/>
            <a:ext cx="7192379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945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22344" y="2967335"/>
            <a:ext cx="107473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Your First Image Classifier</a:t>
            </a:r>
            <a:endParaRPr lang="ko-KR" altLang="en-US" sz="54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70592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788553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Your First Image Classifier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Working with Image Datasets : Basic Image Preprocessor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4B56B-6C8F-48D1-BE7C-534A3C573384}"/>
              </a:ext>
            </a:extLst>
          </p:cNvPr>
          <p:cNvSpPr txBox="1"/>
          <p:nvPr/>
        </p:nvSpPr>
        <p:spPr>
          <a:xfrm>
            <a:off x="819538" y="3326363"/>
            <a:ext cx="10552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/>
              <a:t>k-NN , SVMS, CNN </a:t>
            </a:r>
            <a:r>
              <a:rPr lang="ko-KR" altLang="en-US" sz="3600" dirty="0"/>
              <a:t>등 알고리즘은 </a:t>
            </a:r>
            <a:r>
              <a:rPr lang="en-US" altLang="ko-KR" sz="3600" dirty="0"/>
              <a:t>dataset</a:t>
            </a:r>
            <a:r>
              <a:rPr lang="ko-KR" altLang="en-US" sz="3600" dirty="0"/>
              <a:t>의 모든 이미지를 </a:t>
            </a:r>
            <a:r>
              <a:rPr lang="ko-KR" altLang="en-US" sz="3600" dirty="0">
                <a:solidFill>
                  <a:srgbClr val="FF0000"/>
                </a:solidFill>
              </a:rPr>
              <a:t>고정된 기능 벡터의 크기</a:t>
            </a:r>
            <a:r>
              <a:rPr lang="ko-KR" altLang="en-US" sz="3600" dirty="0"/>
              <a:t>를 가져야함</a:t>
            </a:r>
          </a:p>
        </p:txBody>
      </p:sp>
    </p:spTree>
    <p:extLst>
      <p:ext uri="{BB962C8B-B14F-4D97-AF65-F5344CB8AC3E}">
        <p14:creationId xmlns:p14="http://schemas.microsoft.com/office/powerpoint/2010/main" val="17443777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555288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Your First Image Classifier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Working with Image Datasets : Image Loader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FD7575-B5E8-47C5-83A1-3EDB5C783A36}"/>
              </a:ext>
            </a:extLst>
          </p:cNvPr>
          <p:cNvSpPr txBox="1"/>
          <p:nvPr/>
        </p:nvSpPr>
        <p:spPr>
          <a:xfrm>
            <a:off x="2153232" y="3220988"/>
            <a:ext cx="78855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/</a:t>
            </a:r>
            <a:r>
              <a:rPr lang="en-US" altLang="ko-KR" sz="4000" b="1" dirty="0" err="1"/>
              <a:t>dataset_name</a:t>
            </a:r>
            <a:r>
              <a:rPr lang="en-US" altLang="ko-KR" sz="4000" b="1" dirty="0"/>
              <a:t>/class/image.jpg</a:t>
            </a:r>
            <a:endParaRPr lang="ko-KR" altLang="en-US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6CB868-6BBA-4A3C-B862-57E5477F9BF4}"/>
              </a:ext>
            </a:extLst>
          </p:cNvPr>
          <p:cNvSpPr txBox="1"/>
          <p:nvPr/>
        </p:nvSpPr>
        <p:spPr>
          <a:xfrm>
            <a:off x="592666" y="3934226"/>
            <a:ext cx="1143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계층적 디렉터리 구조 </a:t>
            </a:r>
            <a:r>
              <a:rPr lang="en-US" altLang="ko-KR" sz="2800" dirty="0"/>
              <a:t>-&gt; dataset</a:t>
            </a:r>
            <a:r>
              <a:rPr lang="ko-KR" altLang="en-US" sz="2800" dirty="0"/>
              <a:t>을 깔끔하고 체계적으로 유지 가능 </a:t>
            </a:r>
          </a:p>
        </p:txBody>
      </p:sp>
    </p:spTree>
    <p:extLst>
      <p:ext uri="{BB962C8B-B14F-4D97-AF65-F5344CB8AC3E}">
        <p14:creationId xmlns:p14="http://schemas.microsoft.com/office/powerpoint/2010/main" val="41394807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580480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Your First Image Classifier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k-NN(k-Nearest Neighbor) : A Simple Classifier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B12F03-555B-42F1-B3C9-1A79FB2B8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21" y="1674373"/>
            <a:ext cx="5328409" cy="49482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161C20-0CE4-430C-8BCB-73793A1F081C}"/>
              </a:ext>
            </a:extLst>
          </p:cNvPr>
          <p:cNvSpPr txBox="1"/>
          <p:nvPr/>
        </p:nvSpPr>
        <p:spPr>
          <a:xfrm>
            <a:off x="5892585" y="2844225"/>
            <a:ext cx="3105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Unknown Data</a:t>
            </a:r>
            <a:endParaRPr lang="ko-KR" altLang="en-US" sz="3200" b="1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063FC0C-58D4-40C7-8FEB-7DA2334F1AD7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8997734" y="3136613"/>
            <a:ext cx="442911" cy="0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B1FD8CB-C1B8-457B-BFD8-DD3D29696367}"/>
              </a:ext>
            </a:extLst>
          </p:cNvPr>
          <p:cNvSpPr txBox="1"/>
          <p:nvPr/>
        </p:nvSpPr>
        <p:spPr>
          <a:xfrm>
            <a:off x="9440645" y="2844225"/>
            <a:ext cx="2688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Panda? Cat?</a:t>
            </a:r>
            <a:endParaRPr lang="ko-KR" altLang="en-US" sz="32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BC8519-9250-4F66-8567-6FC331F98306}"/>
              </a:ext>
            </a:extLst>
          </p:cNvPr>
          <p:cNvSpPr txBox="1"/>
          <p:nvPr/>
        </p:nvSpPr>
        <p:spPr>
          <a:xfrm>
            <a:off x="7622804" y="3635175"/>
            <a:ext cx="2838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Uclidean</a:t>
            </a:r>
            <a:r>
              <a:rPr lang="en-US" altLang="ko-KR" sz="2400" b="1" dirty="0"/>
              <a:t> distance</a:t>
            </a:r>
            <a:endParaRPr lang="ko-KR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5052B7D-0C3A-4469-931F-68800BB2A8F6}"/>
                  </a:ext>
                </a:extLst>
              </p:cNvPr>
              <p:cNvSpPr txBox="1"/>
              <p:nvPr/>
            </p:nvSpPr>
            <p:spPr>
              <a:xfrm>
                <a:off x="7427540" y="4096840"/>
                <a:ext cx="3228975" cy="1169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ⅆ</m:t>
                      </m:r>
                      <m:d>
                        <m:dPr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q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 − 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p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5052B7D-0C3A-4469-931F-68800BB2A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7540" y="4096840"/>
                <a:ext cx="3228975" cy="1169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71069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788553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Your First Image Classifier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k-NN(k-Nearest Neighbor) : Hyperparameter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1350E3-F422-46BE-9E19-C885B7BEC96D}"/>
              </a:ext>
            </a:extLst>
          </p:cNvPr>
          <p:cNvSpPr txBox="1"/>
          <p:nvPr/>
        </p:nvSpPr>
        <p:spPr>
          <a:xfrm>
            <a:off x="3190875" y="2154768"/>
            <a:ext cx="5810250" cy="2897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4000" b="1" dirty="0"/>
              <a:t>① </a:t>
            </a:r>
            <a:r>
              <a:rPr lang="en-US" altLang="ko-KR" sz="4000" b="1" dirty="0"/>
              <a:t>k</a:t>
            </a:r>
            <a:r>
              <a:rPr lang="ko-KR" altLang="en-US" sz="4000" b="1" dirty="0"/>
              <a:t>의 </a:t>
            </a:r>
            <a:r>
              <a:rPr lang="ko-KR" altLang="en-US" sz="4000" b="1" dirty="0" err="1"/>
              <a:t>최적값</a:t>
            </a:r>
            <a:endParaRPr lang="en-US" altLang="ko-KR" sz="4000" b="1" dirty="0"/>
          </a:p>
          <a:p>
            <a:pPr>
              <a:lnSpc>
                <a:spcPct val="250000"/>
              </a:lnSpc>
            </a:pPr>
            <a:r>
              <a:rPr lang="ko-KR" altLang="en-US" sz="4000" b="1" dirty="0"/>
              <a:t>② 실제 거리 측정 기준</a:t>
            </a:r>
          </a:p>
        </p:txBody>
      </p:sp>
    </p:spTree>
    <p:extLst>
      <p:ext uri="{BB962C8B-B14F-4D97-AF65-F5344CB8AC3E}">
        <p14:creationId xmlns:p14="http://schemas.microsoft.com/office/powerpoint/2010/main" val="3330891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264228" y="2967335"/>
            <a:ext cx="7663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Image Fundamentals</a:t>
            </a:r>
            <a:endParaRPr lang="ko-KR" altLang="en-US" sz="54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20924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65627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Your First Image Classifier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k-NN(k-Nearest Neighbor) Advantage &amp; Disadvantage</a:t>
            </a:r>
            <a:r>
              <a:rPr lang="en-US" altLang="ko-KR" sz="2000" dirty="0">
                <a:ea typeface="-윤고딕330" panose="02030504000101010101"/>
              </a:rPr>
              <a:t> 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C76F77-E0E3-4303-8694-3709133FDF5C}"/>
              </a:ext>
            </a:extLst>
          </p:cNvPr>
          <p:cNvSpPr txBox="1"/>
          <p:nvPr/>
        </p:nvSpPr>
        <p:spPr>
          <a:xfrm>
            <a:off x="2683260" y="2688446"/>
            <a:ext cx="6825479" cy="2052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2400" b="1" dirty="0" err="1"/>
              <a:t>ㆍ장점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: </a:t>
            </a:r>
            <a:r>
              <a:rPr lang="ko-KR" altLang="en-US" sz="2400" b="1" dirty="0"/>
              <a:t>구현 및 이해 간단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저차원</a:t>
            </a:r>
            <a:r>
              <a:rPr lang="ko-KR" altLang="en-US" sz="2400" b="1" dirty="0"/>
              <a:t> 공간에 적합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ko-KR" altLang="en-US" sz="2400" b="1" dirty="0" err="1"/>
              <a:t>ㆍ단점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: dataset scale </a:t>
            </a:r>
            <a:r>
              <a:rPr lang="ko-KR" altLang="en-US" sz="2400" b="1" dirty="0"/>
              <a:t>↑ → </a:t>
            </a:r>
            <a:r>
              <a:rPr lang="ko-KR" altLang="en-US" sz="2400" b="1" dirty="0" err="1"/>
              <a:t>까다로워짐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           </a:t>
            </a:r>
            <a:r>
              <a:rPr lang="ko-KR" altLang="en-US" sz="2400" b="1" dirty="0"/>
              <a:t>스스로 개선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수정 </a:t>
            </a:r>
            <a:r>
              <a:rPr lang="en-US" altLang="ko-KR" sz="2400" b="1" dirty="0"/>
              <a:t>X </a:t>
            </a:r>
            <a:r>
              <a:rPr lang="ko-KR" altLang="en-US" sz="2400" b="1" dirty="0"/>
              <a:t>→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실제로 학습 </a:t>
            </a:r>
            <a:r>
              <a:rPr lang="en-US" altLang="ko-KR" sz="2400" b="1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5088768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22344" y="2967335"/>
            <a:ext cx="107473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Parameterized Learning</a:t>
            </a:r>
            <a:endParaRPr lang="ko-KR" altLang="en-US" sz="54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02052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2" y="931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81629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Parameterized Learning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Linear Classification : Four Components of Parameterized Learning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5D0DD1A-EBA9-4DF9-A16A-EBDBC158DD77}"/>
              </a:ext>
            </a:extLst>
          </p:cNvPr>
          <p:cNvGrpSpPr/>
          <p:nvPr/>
        </p:nvGrpSpPr>
        <p:grpSpPr>
          <a:xfrm>
            <a:off x="-76200" y="2311400"/>
            <a:ext cx="12307404" cy="3296709"/>
            <a:chOff x="0" y="2311400"/>
            <a:chExt cx="12307404" cy="329670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7C2CE60-6E0F-473C-8839-B62DEA24F82B}"/>
                </a:ext>
              </a:extLst>
            </p:cNvPr>
            <p:cNvGrpSpPr/>
            <p:nvPr/>
          </p:nvGrpSpPr>
          <p:grpSpPr>
            <a:xfrm>
              <a:off x="1050924" y="2311400"/>
              <a:ext cx="2209800" cy="2971800"/>
              <a:chOff x="2755900" y="1905000"/>
              <a:chExt cx="6299200" cy="2971800"/>
            </a:xfrm>
          </p:grpSpPr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7389BA60-155B-445E-A0D2-13DA63BF4C4B}"/>
                  </a:ext>
                </a:extLst>
              </p:cNvPr>
              <p:cNvCxnSpPr/>
              <p:nvPr/>
            </p:nvCxnSpPr>
            <p:spPr>
              <a:xfrm>
                <a:off x="2755900" y="19050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9F52595E-5DD6-4772-8245-0B3762717425}"/>
                  </a:ext>
                </a:extLst>
              </p:cNvPr>
              <p:cNvCxnSpPr/>
              <p:nvPr/>
            </p:nvCxnSpPr>
            <p:spPr>
              <a:xfrm>
                <a:off x="2755900" y="48768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288DC89-0DEB-4A87-AA0A-1CF6C319D3AC}"/>
                </a:ext>
              </a:extLst>
            </p:cNvPr>
            <p:cNvGrpSpPr/>
            <p:nvPr/>
          </p:nvGrpSpPr>
          <p:grpSpPr>
            <a:xfrm>
              <a:off x="3710514" y="2311400"/>
              <a:ext cx="2209800" cy="2971800"/>
              <a:chOff x="2755900" y="1905000"/>
              <a:chExt cx="6299200" cy="2971800"/>
            </a:xfrm>
          </p:grpSpPr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42E223F6-224D-4374-B26B-3261955ACABC}"/>
                  </a:ext>
                </a:extLst>
              </p:cNvPr>
              <p:cNvCxnSpPr/>
              <p:nvPr/>
            </p:nvCxnSpPr>
            <p:spPr>
              <a:xfrm>
                <a:off x="2755900" y="19050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32961D71-02DB-46CA-B23B-32A33C8DAF20}"/>
                  </a:ext>
                </a:extLst>
              </p:cNvPr>
              <p:cNvCxnSpPr/>
              <p:nvPr/>
            </p:nvCxnSpPr>
            <p:spPr>
              <a:xfrm>
                <a:off x="2755900" y="48768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2870B28-80E6-447D-AE4B-390E935B0C2C}"/>
                </a:ext>
              </a:extLst>
            </p:cNvPr>
            <p:cNvGrpSpPr/>
            <p:nvPr/>
          </p:nvGrpSpPr>
          <p:grpSpPr>
            <a:xfrm>
              <a:off x="6370104" y="2311400"/>
              <a:ext cx="2209800" cy="2971800"/>
              <a:chOff x="2755900" y="1905000"/>
              <a:chExt cx="6299200" cy="2971800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68447549-6917-457F-8A0C-61EF824620A1}"/>
                  </a:ext>
                </a:extLst>
              </p:cNvPr>
              <p:cNvCxnSpPr/>
              <p:nvPr/>
            </p:nvCxnSpPr>
            <p:spPr>
              <a:xfrm>
                <a:off x="2755900" y="19050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C9FF3DDC-4ABC-4F18-9B58-01EF3D35E1DE}"/>
                  </a:ext>
                </a:extLst>
              </p:cNvPr>
              <p:cNvCxnSpPr/>
              <p:nvPr/>
            </p:nvCxnSpPr>
            <p:spPr>
              <a:xfrm>
                <a:off x="2755900" y="48768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06FC1B8-5D80-43F9-AB28-D325E96B9704}"/>
                </a:ext>
              </a:extLst>
            </p:cNvPr>
            <p:cNvGrpSpPr/>
            <p:nvPr/>
          </p:nvGrpSpPr>
          <p:grpSpPr>
            <a:xfrm>
              <a:off x="9029694" y="2311400"/>
              <a:ext cx="2209800" cy="2971800"/>
              <a:chOff x="2755900" y="1905000"/>
              <a:chExt cx="6299200" cy="2971800"/>
            </a:xfrm>
          </p:grpSpPr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AC5E3157-E9A3-4CAB-BCDE-3D574FF68DEA}"/>
                  </a:ext>
                </a:extLst>
              </p:cNvPr>
              <p:cNvCxnSpPr/>
              <p:nvPr/>
            </p:nvCxnSpPr>
            <p:spPr>
              <a:xfrm>
                <a:off x="2755900" y="19050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11572194-7CF7-4528-9709-D7DB3599E121}"/>
                  </a:ext>
                </a:extLst>
              </p:cNvPr>
              <p:cNvCxnSpPr/>
              <p:nvPr/>
            </p:nvCxnSpPr>
            <p:spPr>
              <a:xfrm>
                <a:off x="2755900" y="48768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D461346-2790-40FE-BAEB-58C431233470}"/>
                </a:ext>
              </a:extLst>
            </p:cNvPr>
            <p:cNvGrpSpPr/>
            <p:nvPr/>
          </p:nvGrpSpPr>
          <p:grpSpPr>
            <a:xfrm>
              <a:off x="0" y="2413337"/>
              <a:ext cx="4345620" cy="3194772"/>
              <a:chOff x="0" y="2413337"/>
              <a:chExt cx="4345620" cy="3194772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D738AD-9403-457F-A344-5C1B504094B4}"/>
                  </a:ext>
                </a:extLst>
              </p:cNvPr>
              <p:cNvSpPr txBox="1"/>
              <p:nvPr/>
            </p:nvSpPr>
            <p:spPr>
              <a:xfrm>
                <a:off x="0" y="2413337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“</a:t>
                </a:r>
                <a:endParaRPr lang="en-US" altLang="ko-KR" sz="6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3288D0F-8867-420B-BBD2-9ED6EF23F477}"/>
                  </a:ext>
                </a:extLst>
              </p:cNvPr>
              <p:cNvSpPr txBox="1"/>
              <p:nvPr/>
            </p:nvSpPr>
            <p:spPr>
              <a:xfrm>
                <a:off x="400049" y="4592446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”</a:t>
                </a:r>
                <a:endParaRPr lang="en-US" altLang="ko-KR" sz="6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A844DE5-B46C-4973-BD8D-8456A7110D91}"/>
                </a:ext>
              </a:extLst>
            </p:cNvPr>
            <p:cNvGrpSpPr/>
            <p:nvPr/>
          </p:nvGrpSpPr>
          <p:grpSpPr>
            <a:xfrm>
              <a:off x="2642604" y="2413337"/>
              <a:ext cx="4345620" cy="3194772"/>
              <a:chOff x="0" y="2413337"/>
              <a:chExt cx="4345620" cy="3194772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DC15779-08A2-47BE-8442-0A8CDDACA3D4}"/>
                  </a:ext>
                </a:extLst>
              </p:cNvPr>
              <p:cNvSpPr txBox="1"/>
              <p:nvPr/>
            </p:nvSpPr>
            <p:spPr>
              <a:xfrm>
                <a:off x="0" y="2413337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“</a:t>
                </a:r>
                <a:endParaRPr lang="en-US" altLang="ko-KR" sz="6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5D1142F-4766-4682-B6E6-F55EDCF78418}"/>
                  </a:ext>
                </a:extLst>
              </p:cNvPr>
              <p:cNvSpPr txBox="1"/>
              <p:nvPr/>
            </p:nvSpPr>
            <p:spPr>
              <a:xfrm>
                <a:off x="400049" y="4592446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”</a:t>
                </a:r>
                <a:endParaRPr lang="en-US" altLang="ko-KR" sz="6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3EAC853-FDB6-4A0F-AA9B-3D8DAB9D1CE3}"/>
                </a:ext>
              </a:extLst>
            </p:cNvPr>
            <p:cNvGrpSpPr/>
            <p:nvPr/>
          </p:nvGrpSpPr>
          <p:grpSpPr>
            <a:xfrm>
              <a:off x="5302194" y="2413337"/>
              <a:ext cx="4345620" cy="3194772"/>
              <a:chOff x="0" y="2413337"/>
              <a:chExt cx="4345620" cy="3194772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6B63911-CBDA-4FAD-871E-409E811AB9FF}"/>
                  </a:ext>
                </a:extLst>
              </p:cNvPr>
              <p:cNvSpPr txBox="1"/>
              <p:nvPr/>
            </p:nvSpPr>
            <p:spPr>
              <a:xfrm>
                <a:off x="0" y="2413337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“</a:t>
                </a:r>
                <a:endParaRPr lang="en-US" altLang="ko-KR" sz="6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96D4D8-17B6-46E0-AE14-F798828BB703}"/>
                  </a:ext>
                </a:extLst>
              </p:cNvPr>
              <p:cNvSpPr txBox="1"/>
              <p:nvPr/>
            </p:nvSpPr>
            <p:spPr>
              <a:xfrm>
                <a:off x="400049" y="4592446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”</a:t>
                </a:r>
                <a:endParaRPr lang="en-US" altLang="ko-KR" sz="6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3E07566-18EC-4415-B4A3-5B715C328A5B}"/>
                </a:ext>
              </a:extLst>
            </p:cNvPr>
            <p:cNvGrpSpPr/>
            <p:nvPr/>
          </p:nvGrpSpPr>
          <p:grpSpPr>
            <a:xfrm>
              <a:off x="7961784" y="2413337"/>
              <a:ext cx="4345620" cy="3194772"/>
              <a:chOff x="0" y="2413337"/>
              <a:chExt cx="4345620" cy="3194772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19EE57D-CCE2-4D46-AC54-DEDBAD7F6CE5}"/>
                  </a:ext>
                </a:extLst>
              </p:cNvPr>
              <p:cNvSpPr txBox="1"/>
              <p:nvPr/>
            </p:nvSpPr>
            <p:spPr>
              <a:xfrm>
                <a:off x="0" y="2413337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“</a:t>
                </a:r>
                <a:endParaRPr lang="en-US" altLang="ko-KR" sz="6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EAD05D7-D5F9-4A05-B253-21FFD39741B0}"/>
                  </a:ext>
                </a:extLst>
              </p:cNvPr>
              <p:cNvSpPr txBox="1"/>
              <p:nvPr/>
            </p:nvSpPr>
            <p:spPr>
              <a:xfrm>
                <a:off x="400049" y="4592446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”</a:t>
                </a:r>
                <a:endParaRPr lang="en-US" altLang="ko-KR" sz="6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17B3784-8342-4E52-B3D4-7244482AAD91}"/>
                </a:ext>
              </a:extLst>
            </p:cNvPr>
            <p:cNvSpPr txBox="1"/>
            <p:nvPr/>
          </p:nvSpPr>
          <p:spPr>
            <a:xfrm>
              <a:off x="1050924" y="3175000"/>
              <a:ext cx="25050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EB9971D-3F16-4471-87FF-01C020137DE2}"/>
                </a:ext>
              </a:extLst>
            </p:cNvPr>
            <p:cNvSpPr txBox="1"/>
            <p:nvPr/>
          </p:nvSpPr>
          <p:spPr>
            <a:xfrm>
              <a:off x="954294" y="3429000"/>
              <a:ext cx="2398397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입력 데이터</a:t>
              </a:r>
              <a:endPara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 algn="ctr"/>
              <a:r>
                <a:rPr lang="en-US" altLang="ko-KR" sz="2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Data</a:t>
              </a:r>
              <a:endParaRPr lang="en-US" altLang="ko-KR" sz="9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5BC6FAF-D1E6-4AE1-B73E-62FD5D9C4688}"/>
                </a:ext>
              </a:extLst>
            </p:cNvPr>
            <p:cNvSpPr txBox="1"/>
            <p:nvPr/>
          </p:nvSpPr>
          <p:spPr>
            <a:xfrm>
              <a:off x="3616215" y="3429000"/>
              <a:ext cx="2398397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레이블에 </a:t>
              </a:r>
              <a:r>
                <a:rPr lang="ko-KR" altLang="en-US" sz="1400" dirty="0" err="1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매핑된</a:t>
              </a:r>
              <a:r>
                <a:rPr lang="ko-KR" altLang="en-US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점수</a:t>
              </a:r>
              <a:endPara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 algn="ctr"/>
              <a:r>
                <a:rPr lang="en-US" altLang="ko-KR" sz="2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Score Function</a:t>
              </a:r>
              <a:endParaRPr lang="en-US" altLang="ko-KR" sz="9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7DA2BA-EFB2-4311-91D0-DFB6AC59163C}"/>
                </a:ext>
              </a:extLst>
            </p:cNvPr>
            <p:cNvSpPr txBox="1"/>
            <p:nvPr/>
          </p:nvSpPr>
          <p:spPr>
            <a:xfrm>
              <a:off x="6367773" y="3429000"/>
              <a:ext cx="2398397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오류를 줄여주는 함수</a:t>
              </a:r>
              <a:r>
                <a:rPr lang="en-US" altLang="ko-KR" sz="2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Loss Function</a:t>
              </a:r>
              <a:endParaRPr lang="en-US" altLang="ko-KR" sz="9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9D52E80-416A-458E-AE6A-281DCD2BF27F}"/>
                </a:ext>
              </a:extLst>
            </p:cNvPr>
            <p:cNvSpPr txBox="1"/>
            <p:nvPr/>
          </p:nvSpPr>
          <p:spPr>
            <a:xfrm>
              <a:off x="8840148" y="3430433"/>
              <a:ext cx="258889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분류 정확도를 높이기 위한 값</a:t>
              </a:r>
              <a:endPara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 algn="ctr"/>
              <a:r>
                <a:rPr lang="en-US" altLang="ko-KR" sz="2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Weight and Biases</a:t>
              </a:r>
              <a:endParaRPr lang="en-US" altLang="ko-KR" sz="9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33710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65627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Parameterized Learning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Linear Classification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3168FDB-86C0-436A-BE47-E0277F5DB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855" y="5541532"/>
            <a:ext cx="3538711" cy="60069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2973B7F-530A-4266-9D8D-5AA6937BE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725" y="1608327"/>
            <a:ext cx="8972550" cy="386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7836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65627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Parameterized Learning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Linear Classification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817B82-506B-4101-A6AC-F0B0C1E198DC}"/>
              </a:ext>
            </a:extLst>
          </p:cNvPr>
          <p:cNvSpPr txBox="1"/>
          <p:nvPr/>
        </p:nvSpPr>
        <p:spPr>
          <a:xfrm>
            <a:off x="721518" y="2154768"/>
            <a:ext cx="10748963" cy="2897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4000" b="1" dirty="0"/>
              <a:t>① 모델</a:t>
            </a:r>
            <a:r>
              <a:rPr lang="en-US" altLang="ko-KR" sz="4000" b="1" dirty="0"/>
              <a:t> Training </a:t>
            </a:r>
            <a:r>
              <a:rPr lang="ko-KR" altLang="en-US" sz="4000" b="1" dirty="0"/>
              <a:t>종료 후 </a:t>
            </a:r>
            <a:r>
              <a:rPr lang="en-US" altLang="ko-KR" sz="4000" b="1" dirty="0"/>
              <a:t>W</a:t>
            </a:r>
            <a:r>
              <a:rPr lang="ko-KR" altLang="en-US" sz="4000" b="1" dirty="0"/>
              <a:t>와 </a:t>
            </a:r>
            <a:r>
              <a:rPr lang="en-US" altLang="ko-KR" sz="4000" b="1" dirty="0"/>
              <a:t>b </a:t>
            </a:r>
            <a:r>
              <a:rPr lang="ko-KR" altLang="en-US" sz="4000" b="1" dirty="0"/>
              <a:t>만 유지 가능</a:t>
            </a:r>
            <a:endParaRPr lang="en-US" altLang="ko-KR" sz="4000" b="1" dirty="0"/>
          </a:p>
          <a:p>
            <a:pPr>
              <a:lnSpc>
                <a:spcPct val="250000"/>
              </a:lnSpc>
            </a:pPr>
            <a:r>
              <a:rPr lang="ko-KR" altLang="en-US" sz="4000" b="1" dirty="0"/>
              <a:t>② </a:t>
            </a:r>
            <a:r>
              <a:rPr lang="en-US" altLang="ko-KR" sz="4000" b="1" dirty="0"/>
              <a:t>Test Data </a:t>
            </a:r>
            <a:r>
              <a:rPr lang="ko-KR" altLang="en-US" sz="4000" b="1" dirty="0"/>
              <a:t>분류하는 속도가 빠름</a:t>
            </a:r>
          </a:p>
        </p:txBody>
      </p:sp>
    </p:spTree>
    <p:extLst>
      <p:ext uri="{BB962C8B-B14F-4D97-AF65-F5344CB8AC3E}">
        <p14:creationId xmlns:p14="http://schemas.microsoft.com/office/powerpoint/2010/main" val="9239639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65627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Parameterized Learning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Loss Function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449E98E-7978-4B8D-BF47-A63DCCE37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679" y="1831200"/>
            <a:ext cx="5766642" cy="455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027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69056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Parameterized Learning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Loss Function : Multi-class SVM(Support Vector Machines) 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0C5549-E458-4FB7-B5F7-440D9AE97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3936705"/>
            <a:ext cx="3533775" cy="7430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CD324E-ED03-4DB8-8E65-DA8B5FB01172}"/>
              </a:ext>
            </a:extLst>
          </p:cNvPr>
          <p:cNvSpPr txBox="1"/>
          <p:nvPr/>
        </p:nvSpPr>
        <p:spPr>
          <a:xfrm>
            <a:off x="880920" y="3429000"/>
            <a:ext cx="3148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Hinge Loss Function</a:t>
            </a:r>
            <a:endParaRPr lang="ko-KR" altLang="en-US" sz="24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A0854BF-7B8C-457F-A6AC-4A45087D5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040" y="2331515"/>
            <a:ext cx="7139559" cy="311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580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69056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Parameterized Learning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Loss Function : Multi-class SVM(Support Vector Machines) 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CD324E-ED03-4DB8-8E65-DA8B5FB01172}"/>
              </a:ext>
            </a:extLst>
          </p:cNvPr>
          <p:cNvSpPr txBox="1"/>
          <p:nvPr/>
        </p:nvSpPr>
        <p:spPr>
          <a:xfrm>
            <a:off x="1242870" y="3429000"/>
            <a:ext cx="3148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Cross-entropy Loss</a:t>
            </a:r>
            <a:endParaRPr lang="ko-KR" altLang="en-US" sz="24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100A17E-AAB5-4E01-B8C1-B835A616C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361" y="3866459"/>
            <a:ext cx="2991172" cy="8775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A47D504-CF42-4BCF-B5B6-964696F38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152" y="1608327"/>
            <a:ext cx="5970154" cy="497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053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-1248553" y="2424410"/>
            <a:ext cx="146891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Optimization </a:t>
            </a:r>
          </a:p>
          <a:p>
            <a:pPr algn="ctr"/>
            <a:r>
              <a:rPr lang="en-US" altLang="ko-KR" sz="5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Methods and Regularization</a:t>
            </a:r>
            <a:endParaRPr lang="ko-KR" altLang="en-US" sz="54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95662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82486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Optimization Methods and Regularization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Gradient Descent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AA67780-E630-470C-8642-F3274D8E5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315" y="2047875"/>
            <a:ext cx="4372685" cy="385689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5BB8AA5-FF6D-4C7A-9245-F59DC1E0B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650" y="3429000"/>
            <a:ext cx="3762900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11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Image Fundamentals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Pixels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3" name="그림 2" descr="검은색, 보는, 앉아있는, 다채로운이(가) 표시된 사진&#10;&#10;자동 생성된 설명">
            <a:extLst>
              <a:ext uri="{FF2B5EF4-FFF2-40B4-BE49-F238E27FC236}">
                <a16:creationId xmlns:a16="http://schemas.microsoft.com/office/drawing/2014/main" id="{52B7EDF0-943F-4F92-ABB3-B7CA0BEBA0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58193" y="2076390"/>
            <a:ext cx="3620589" cy="362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626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82486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Optimization Methods and Regularization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Gradient Descent : The Bias Trick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088BE2-5D49-4647-A4A3-CFA3382D1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970" y="2154768"/>
            <a:ext cx="10364060" cy="353879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B94AD2-365E-42C3-BFD2-5FCCD37BAE56}"/>
              </a:ext>
            </a:extLst>
          </p:cNvPr>
          <p:cNvSpPr/>
          <p:nvPr/>
        </p:nvSpPr>
        <p:spPr>
          <a:xfrm>
            <a:off x="9110444" y="2382153"/>
            <a:ext cx="704675" cy="137579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863AD8-154F-4930-A7B9-FDE1595A0C32}"/>
              </a:ext>
            </a:extLst>
          </p:cNvPr>
          <p:cNvSpPr/>
          <p:nvPr/>
        </p:nvSpPr>
        <p:spPr>
          <a:xfrm>
            <a:off x="10386969" y="4320330"/>
            <a:ext cx="704675" cy="68090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54310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82486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Optimization Methods and Regularization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Gradient Descent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9EB8334-8583-4C68-AF9B-28ABDA95B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5" y="1953237"/>
            <a:ext cx="9639300" cy="396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7752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82486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Optimization Methods and Regularization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Stochastic Gradient Descent : Mini-batch SGD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CDA294-E464-4A3D-957C-F66672580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113" y="2052367"/>
            <a:ext cx="3934374" cy="38772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8DE8C6-9214-46A5-BCF3-FCDA5EC105DE}"/>
              </a:ext>
            </a:extLst>
          </p:cNvPr>
          <p:cNvSpPr txBox="1"/>
          <p:nvPr/>
        </p:nvSpPr>
        <p:spPr>
          <a:xfrm>
            <a:off x="7024414" y="3507343"/>
            <a:ext cx="3609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Batch </a:t>
            </a:r>
            <a:r>
              <a:rPr lang="ko-KR" altLang="en-US" sz="2000" b="1" dirty="0"/>
              <a:t>크기에 따라 업데이트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E2A02B-1ED2-44EB-9C19-B3588CEFCA34}"/>
              </a:ext>
            </a:extLst>
          </p:cNvPr>
          <p:cNvSpPr txBox="1"/>
          <p:nvPr/>
        </p:nvSpPr>
        <p:spPr>
          <a:xfrm>
            <a:off x="6614840" y="4226840"/>
            <a:ext cx="4672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Batch </a:t>
            </a:r>
            <a:r>
              <a:rPr lang="ko-KR" altLang="en-US" sz="2000" b="1" dirty="0"/>
              <a:t>크기 </a:t>
            </a:r>
            <a:r>
              <a:rPr lang="en-US" altLang="ko-KR" sz="2000" b="1" dirty="0"/>
              <a:t>: 1(SGD), 32, 64, 128, 256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319654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82486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Optimization Methods and Regularization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Stochastic Gradient Descent : Mini-batch SGD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17389DF-415A-4D97-B687-055E8791B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603" y="2241738"/>
            <a:ext cx="5256721" cy="3900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B338BF-9123-46BF-8775-7042B15786BE}"/>
              </a:ext>
            </a:extLst>
          </p:cNvPr>
          <p:cNvSpPr txBox="1"/>
          <p:nvPr/>
        </p:nvSpPr>
        <p:spPr>
          <a:xfrm>
            <a:off x="1000125" y="1757083"/>
            <a:ext cx="5095875" cy="4649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/>
              <a:t>ㆍ</a:t>
            </a:r>
            <a:r>
              <a:rPr lang="en-US" altLang="ko-KR" sz="2000" b="1" dirty="0"/>
              <a:t>GD</a:t>
            </a:r>
          </a:p>
          <a:p>
            <a:pPr lvl="1">
              <a:lnSpc>
                <a:spcPct val="150000"/>
              </a:lnSpc>
            </a:pPr>
            <a:r>
              <a:rPr lang="ko-KR" altLang="en-US" sz="2000" b="1" dirty="0"/>
              <a:t>모든 데이터를 계산 → 소요시간 </a:t>
            </a:r>
            <a:r>
              <a:rPr lang="en-US" altLang="ko-KR" sz="2000" b="1" dirty="0"/>
              <a:t>1</a:t>
            </a:r>
            <a:r>
              <a:rPr lang="ko-KR" altLang="en-US" sz="2000" b="1" dirty="0"/>
              <a:t>시간</a:t>
            </a:r>
          </a:p>
          <a:p>
            <a:pPr lvl="1">
              <a:lnSpc>
                <a:spcPct val="150000"/>
              </a:lnSpc>
            </a:pPr>
            <a:r>
              <a:rPr lang="ko-KR" altLang="en-US" sz="2000" b="1" dirty="0"/>
              <a:t>최적의 한 스텝 </a:t>
            </a:r>
            <a:r>
              <a:rPr lang="ko-KR" altLang="en-US" sz="2000" b="1" dirty="0" err="1"/>
              <a:t>나아감</a:t>
            </a:r>
            <a:endParaRPr lang="en-US" altLang="ko-KR" sz="2000" b="1" dirty="0"/>
          </a:p>
          <a:p>
            <a:pPr lvl="1">
              <a:lnSpc>
                <a:spcPct val="150000"/>
              </a:lnSpc>
            </a:pPr>
            <a:r>
              <a:rPr lang="en-US" altLang="ko-KR" sz="2000" b="1" dirty="0"/>
              <a:t>6 </a:t>
            </a:r>
            <a:r>
              <a:rPr lang="ko-KR" altLang="en-US" sz="2000" b="1" dirty="0"/>
              <a:t>스텝 * </a:t>
            </a:r>
            <a:r>
              <a:rPr lang="en-US" altLang="ko-KR" sz="2000" b="1" dirty="0"/>
              <a:t>1</a:t>
            </a:r>
            <a:r>
              <a:rPr lang="ko-KR" altLang="en-US" sz="2000" b="1" dirty="0"/>
              <a:t>시간 →</a:t>
            </a:r>
            <a:r>
              <a:rPr lang="en-US" altLang="ko-KR" sz="2000" b="1" dirty="0"/>
              <a:t> 6</a:t>
            </a:r>
            <a:r>
              <a:rPr lang="ko-KR" altLang="en-US" sz="2000" b="1" dirty="0"/>
              <a:t>시간</a:t>
            </a:r>
          </a:p>
          <a:p>
            <a:pPr lvl="1">
              <a:lnSpc>
                <a:spcPct val="150000"/>
              </a:lnSpc>
            </a:pPr>
            <a:r>
              <a:rPr lang="ko-KR" altLang="en-US" sz="2000" b="1" dirty="0"/>
              <a:t>→정확성↑ </a:t>
            </a:r>
            <a:r>
              <a:rPr lang="en-US" altLang="ko-KR" sz="2000" b="1" dirty="0"/>
              <a:t>but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very slow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 err="1"/>
              <a:t>ㆍ</a:t>
            </a:r>
            <a:r>
              <a:rPr lang="en-US" altLang="ko-KR" sz="2000" b="1" dirty="0"/>
              <a:t>SGD</a:t>
            </a:r>
          </a:p>
          <a:p>
            <a:pPr lvl="1">
              <a:lnSpc>
                <a:spcPct val="150000"/>
              </a:lnSpc>
            </a:pPr>
            <a:r>
              <a:rPr lang="ko-KR" altLang="en-US" sz="2000" b="1" dirty="0"/>
              <a:t>일부 데이터만 계산 →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소요시간 </a:t>
            </a:r>
            <a:r>
              <a:rPr lang="en-US" altLang="ko-KR" sz="2000" b="1" dirty="0"/>
              <a:t>5</a:t>
            </a:r>
            <a:r>
              <a:rPr lang="ko-KR" altLang="en-US" sz="2000" b="1" dirty="0"/>
              <a:t>분</a:t>
            </a:r>
          </a:p>
          <a:p>
            <a:pPr lvl="1">
              <a:lnSpc>
                <a:spcPct val="150000"/>
              </a:lnSpc>
            </a:pPr>
            <a:r>
              <a:rPr lang="ko-KR" altLang="en-US" sz="2000" b="1" dirty="0"/>
              <a:t>빠르게 전진</a:t>
            </a:r>
            <a:endParaRPr lang="en-US" altLang="ko-KR" sz="2000" b="1" dirty="0"/>
          </a:p>
          <a:p>
            <a:pPr lvl="1">
              <a:lnSpc>
                <a:spcPct val="150000"/>
              </a:lnSpc>
            </a:pPr>
            <a:r>
              <a:rPr lang="en-US" altLang="ko-KR" sz="2000" b="1" dirty="0"/>
              <a:t>11 </a:t>
            </a:r>
            <a:r>
              <a:rPr lang="ko-KR" altLang="en-US" sz="2000" b="1" dirty="0"/>
              <a:t>스텝 * </a:t>
            </a:r>
            <a:r>
              <a:rPr lang="en-US" altLang="ko-KR" sz="2000" b="1" dirty="0"/>
              <a:t>5</a:t>
            </a:r>
            <a:r>
              <a:rPr lang="ko-KR" altLang="en-US" sz="2000" b="1" dirty="0"/>
              <a:t>분 →</a:t>
            </a:r>
            <a:r>
              <a:rPr lang="en-US" altLang="ko-KR" sz="2000" b="1" dirty="0"/>
              <a:t> 55</a:t>
            </a:r>
            <a:r>
              <a:rPr lang="ko-KR" altLang="en-US" sz="2000" b="1" dirty="0"/>
              <a:t>분</a:t>
            </a:r>
          </a:p>
          <a:p>
            <a:pPr lvl="1">
              <a:lnSpc>
                <a:spcPct val="150000"/>
              </a:lnSpc>
            </a:pPr>
            <a:r>
              <a:rPr lang="ko-KR" altLang="en-US" sz="2000" b="1" dirty="0"/>
              <a:t>→ 조금 헤맴 </a:t>
            </a:r>
            <a:r>
              <a:rPr lang="en-US" altLang="ko-KR" sz="2000" b="1" dirty="0"/>
              <a:t>but fast</a:t>
            </a:r>
          </a:p>
        </p:txBody>
      </p:sp>
    </p:spTree>
    <p:extLst>
      <p:ext uri="{BB962C8B-B14F-4D97-AF65-F5344CB8AC3E}">
        <p14:creationId xmlns:p14="http://schemas.microsoft.com/office/powerpoint/2010/main" val="14769602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82486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Optimization Methods and Regularization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/>
              </a:rPr>
              <a:t>Extensions to SGD : Momentum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4B2108-2609-4FB5-9264-08D8784950DA}"/>
              </a:ext>
            </a:extLst>
          </p:cNvPr>
          <p:cNvSpPr txBox="1"/>
          <p:nvPr/>
        </p:nvSpPr>
        <p:spPr>
          <a:xfrm>
            <a:off x="3471862" y="2830667"/>
            <a:ext cx="5553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모멘텀</a:t>
            </a:r>
            <a:r>
              <a:rPr lang="en-US" altLang="ko-KR" sz="4000" b="1" dirty="0"/>
              <a:t>? </a:t>
            </a:r>
            <a:r>
              <a:rPr lang="ko-KR" altLang="en-US" sz="4000" b="1" dirty="0"/>
              <a:t>기울기 </a:t>
            </a:r>
            <a:r>
              <a:rPr lang="en-US" altLang="ko-KR" sz="4000" b="1" dirty="0"/>
              <a:t>+ </a:t>
            </a:r>
            <a:r>
              <a:rPr lang="ko-KR" altLang="en-US" sz="4000" b="1" dirty="0"/>
              <a:t>속도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19588E4-ED35-4056-8CA3-56BEC5A9C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97" y="3538553"/>
            <a:ext cx="4210638" cy="8192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D2D21FA-4204-4011-A3F1-6101AAB3D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168" y="3442895"/>
            <a:ext cx="4810796" cy="1038370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150B36F-4725-4427-8153-5074FFCE6623}"/>
              </a:ext>
            </a:extLst>
          </p:cNvPr>
          <p:cNvSpPr/>
          <p:nvPr/>
        </p:nvSpPr>
        <p:spPr>
          <a:xfrm>
            <a:off x="5733696" y="3819234"/>
            <a:ext cx="894594" cy="28569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92E5EF-F685-4FD9-9C53-E2D71BB54766}"/>
              </a:ext>
            </a:extLst>
          </p:cNvPr>
          <p:cNvSpPr txBox="1"/>
          <p:nvPr/>
        </p:nvSpPr>
        <p:spPr>
          <a:xfrm>
            <a:off x="4953000" y="4357817"/>
            <a:ext cx="259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ko-KR" sz="1600" b="1" dirty="0"/>
              <a:t>γ</a:t>
            </a:r>
            <a:r>
              <a:rPr lang="ko-KR" altLang="en-US" sz="1600" b="1" dirty="0"/>
              <a:t>에 의해 확장된 모멘텀 </a:t>
            </a:r>
            <a:r>
              <a:rPr lang="en-US" altLang="ko-KR" sz="1600" b="1" dirty="0"/>
              <a:t>V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6255259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09900" y="3044279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THANK YOU!</a:t>
            </a:r>
            <a:endParaRPr lang="ko-KR" altLang="en-US" sz="32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62320" y="3444390"/>
            <a:ext cx="30673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662447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Image Fundamentals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Pixels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CAD5C40-4D8D-4B4A-BF82-EA9226EB2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292" y="1765082"/>
            <a:ext cx="5487166" cy="41249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5B9136-1190-454D-A0B1-304013BD3BB7}"/>
              </a:ext>
            </a:extLst>
          </p:cNvPr>
          <p:cNvSpPr txBox="1"/>
          <p:nvPr/>
        </p:nvSpPr>
        <p:spPr>
          <a:xfrm>
            <a:off x="400049" y="3458200"/>
            <a:ext cx="126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750 pixels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F9DF3E-7BDE-4282-9ACC-BA68545F30E5}"/>
              </a:ext>
            </a:extLst>
          </p:cNvPr>
          <p:cNvSpPr txBox="1"/>
          <p:nvPr/>
        </p:nvSpPr>
        <p:spPr>
          <a:xfrm>
            <a:off x="3833403" y="5998370"/>
            <a:ext cx="1338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1000 </a:t>
            </a:r>
            <a:r>
              <a:rPr lang="en-US" altLang="ko-KR" dirty="0"/>
              <a:t>pixels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75BB24-E696-4255-9E91-6A603B11330A}"/>
              </a:ext>
            </a:extLst>
          </p:cNvPr>
          <p:cNvSpPr txBox="1"/>
          <p:nvPr/>
        </p:nvSpPr>
        <p:spPr>
          <a:xfrm>
            <a:off x="7759063" y="3109909"/>
            <a:ext cx="3750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Total Pixels : 1000 X 750</a:t>
            </a:r>
            <a:endParaRPr lang="ko-KR" alt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EB1310-9488-4651-8D48-BF31A836C18C}"/>
              </a:ext>
            </a:extLst>
          </p:cNvPr>
          <p:cNvSpPr txBox="1"/>
          <p:nvPr/>
        </p:nvSpPr>
        <p:spPr>
          <a:xfrm>
            <a:off x="8526958" y="3861968"/>
            <a:ext cx="2215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column : 1000</a:t>
            </a:r>
          </a:p>
          <a:p>
            <a:r>
              <a:rPr lang="en-US" altLang="ko-KR" sz="2400" dirty="0"/>
              <a:t>row : 750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053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Image Fundamentals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Grayscale/Single Channel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9" name="그림 8" descr="식물, 꽃, 장미, 케이크이(가) 표시된 사진&#10;&#10;자동 생성된 설명">
            <a:extLst>
              <a:ext uri="{FF2B5EF4-FFF2-40B4-BE49-F238E27FC236}">
                <a16:creationId xmlns:a16="http://schemas.microsoft.com/office/drawing/2014/main" id="{D96C7CEB-CA27-4B18-9CB9-B1B27553E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32609" y="1514476"/>
            <a:ext cx="4415249" cy="29434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E651FD-DE66-4999-B104-1ED3CBCE3A82}"/>
              </a:ext>
            </a:extLst>
          </p:cNvPr>
          <p:cNvSpPr txBox="1"/>
          <p:nvPr/>
        </p:nvSpPr>
        <p:spPr>
          <a:xfrm>
            <a:off x="1228332" y="2816588"/>
            <a:ext cx="4336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각 </a:t>
            </a:r>
            <a:r>
              <a:rPr lang="en-US" altLang="ko-KR" sz="2400" dirty="0"/>
              <a:t>pixel</a:t>
            </a:r>
            <a:r>
              <a:rPr lang="ko-KR" altLang="en-US" sz="2400" dirty="0"/>
              <a:t>은 </a:t>
            </a:r>
            <a:r>
              <a:rPr lang="en-US" altLang="ko-KR" sz="2400" dirty="0"/>
              <a:t>0~255 scalar value</a:t>
            </a:r>
            <a:endParaRPr lang="ko-KR" altLang="en-US" sz="24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D5D7144-835D-4663-B07B-19F0D855C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706" y="4948181"/>
            <a:ext cx="6182588" cy="7906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8E79B20-58A9-4293-B785-054F64F015C3}"/>
              </a:ext>
            </a:extLst>
          </p:cNvPr>
          <p:cNvSpPr txBox="1"/>
          <p:nvPr/>
        </p:nvSpPr>
        <p:spPr>
          <a:xfrm>
            <a:off x="2423620" y="5767407"/>
            <a:ext cx="1162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BlACK</a:t>
            </a:r>
            <a:endParaRPr lang="ko-KR" altLang="en-US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25261B-5B83-4349-B55E-27FA4C828B65}"/>
              </a:ext>
            </a:extLst>
          </p:cNvPr>
          <p:cNvSpPr txBox="1"/>
          <p:nvPr/>
        </p:nvSpPr>
        <p:spPr>
          <a:xfrm>
            <a:off x="8606211" y="5805449"/>
            <a:ext cx="1321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WHITE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74055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Image Fundamentals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Color (RGB)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BA0B69-E242-4FE9-BA11-D39CD78AC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347" y="1608327"/>
            <a:ext cx="3094310" cy="30603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08BCAC-1863-4B26-BB99-49B855A32B7C}"/>
              </a:ext>
            </a:extLst>
          </p:cNvPr>
          <p:cNvSpPr txBox="1"/>
          <p:nvPr/>
        </p:nvSpPr>
        <p:spPr>
          <a:xfrm>
            <a:off x="3992879" y="4503328"/>
            <a:ext cx="365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/>
              <a:t>ㆍ</a:t>
            </a:r>
            <a:r>
              <a:rPr lang="en-US" altLang="ko-KR" sz="2800" dirty="0"/>
              <a:t>3</a:t>
            </a:r>
            <a:r>
              <a:rPr lang="ko-KR" altLang="en-US" sz="2800" dirty="0"/>
              <a:t>가지 값으로 구성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25578B-7919-4C91-9D8F-76E85FD0E75B}"/>
              </a:ext>
            </a:extLst>
          </p:cNvPr>
          <p:cNvSpPr txBox="1"/>
          <p:nvPr/>
        </p:nvSpPr>
        <p:spPr>
          <a:xfrm>
            <a:off x="2799804" y="5249673"/>
            <a:ext cx="6039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/>
              <a:t>ㆍ각</a:t>
            </a:r>
            <a:r>
              <a:rPr lang="ko-KR" altLang="en-US" sz="2800" dirty="0"/>
              <a:t> 음영에 대해 </a:t>
            </a:r>
            <a:r>
              <a:rPr lang="en-US" altLang="ko-KR" sz="2800" dirty="0"/>
              <a:t>0 ~ 255 </a:t>
            </a:r>
            <a:r>
              <a:rPr lang="ko-KR" altLang="en-US" sz="2800" dirty="0"/>
              <a:t>정의된 값</a:t>
            </a:r>
          </a:p>
        </p:txBody>
      </p:sp>
    </p:spTree>
    <p:extLst>
      <p:ext uri="{BB962C8B-B14F-4D97-AF65-F5344CB8AC3E}">
        <p14:creationId xmlns:p14="http://schemas.microsoft.com/office/powerpoint/2010/main" val="1739991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Image Fundamentals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-윤고딕330" panose="02030504000101010101" pitchFamily="18" charset="-127"/>
              </a:rPr>
              <a:t>RGB Image conceptualization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ea typeface="-윤고딕330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8E6436-C9D9-4EFA-9AF1-4FD9621D903F}"/>
              </a:ext>
            </a:extLst>
          </p:cNvPr>
          <p:cNvSpPr txBox="1"/>
          <p:nvPr/>
        </p:nvSpPr>
        <p:spPr>
          <a:xfrm>
            <a:off x="3538583" y="4624463"/>
            <a:ext cx="5007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폭과 높이의 세개의 독립적인 행렬</a:t>
            </a:r>
            <a:endParaRPr lang="en-US" altLang="ko-KR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FC38EC-F511-4CB4-9F5A-DFF9AB7E334E}"/>
              </a:ext>
            </a:extLst>
          </p:cNvPr>
          <p:cNvSpPr txBox="1"/>
          <p:nvPr/>
        </p:nvSpPr>
        <p:spPr>
          <a:xfrm>
            <a:off x="2648667" y="5086128"/>
            <a:ext cx="6875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W × H × D ( W : width , H : height , D : depth)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DD299DB-BE30-48B6-8E9C-E1A317E15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797" y="2571573"/>
            <a:ext cx="2467319" cy="181952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C8979C3-A440-4AF8-8BAD-DE2325D95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80904"/>
            <a:ext cx="2467319" cy="18004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04DD3A3-7FAB-4EC2-95CC-FD03D16C0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73" y="2571182"/>
            <a:ext cx="2438740" cy="1819529"/>
          </a:xfrm>
          <a:prstGeom prst="rect">
            <a:avLst/>
          </a:prstGeom>
        </p:spPr>
      </p:pic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id="{895E49A0-FC97-4B22-83F1-A77221F732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980" y="2552386"/>
            <a:ext cx="2486025" cy="1838325"/>
          </a:xfrm>
          <a:prstGeom prst="rect">
            <a:avLst/>
          </a:prstGeom>
        </p:spPr>
      </p:pic>
      <p:sp>
        <p:nvSpPr>
          <p:cNvPr id="12" name="더하기 기호 11">
            <a:extLst>
              <a:ext uri="{FF2B5EF4-FFF2-40B4-BE49-F238E27FC236}">
                <a16:creationId xmlns:a16="http://schemas.microsoft.com/office/drawing/2014/main" id="{C1B54769-20E9-4E66-BFED-1A55FFA655F2}"/>
              </a:ext>
            </a:extLst>
          </p:cNvPr>
          <p:cNvSpPr/>
          <p:nvPr/>
        </p:nvSpPr>
        <p:spPr>
          <a:xfrm>
            <a:off x="2960912" y="3331656"/>
            <a:ext cx="333883" cy="298579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더하기 기호 12">
            <a:extLst>
              <a:ext uri="{FF2B5EF4-FFF2-40B4-BE49-F238E27FC236}">
                <a16:creationId xmlns:a16="http://schemas.microsoft.com/office/drawing/2014/main" id="{D2CC222A-C605-4975-92A8-6AE1ACE19C9F}"/>
              </a:ext>
            </a:extLst>
          </p:cNvPr>
          <p:cNvSpPr/>
          <p:nvPr/>
        </p:nvSpPr>
        <p:spPr>
          <a:xfrm>
            <a:off x="5752493" y="3332272"/>
            <a:ext cx="333883" cy="298579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같음 기호 13">
            <a:extLst>
              <a:ext uri="{FF2B5EF4-FFF2-40B4-BE49-F238E27FC236}">
                <a16:creationId xmlns:a16="http://schemas.microsoft.com/office/drawing/2014/main" id="{D087BC59-98B7-4D3E-BA7C-7C0625F69AF7}"/>
              </a:ext>
            </a:extLst>
          </p:cNvPr>
          <p:cNvSpPr/>
          <p:nvPr/>
        </p:nvSpPr>
        <p:spPr>
          <a:xfrm>
            <a:off x="8563319" y="3331656"/>
            <a:ext cx="486660" cy="298579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814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1039</TotalTime>
  <Words>822</Words>
  <Application>Microsoft Office PowerPoint</Application>
  <PresentationFormat>와이드스크린</PresentationFormat>
  <Paragraphs>205</Paragraphs>
  <Slides>55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1" baseType="lpstr">
      <vt:lpstr>맑은 고딕</vt:lpstr>
      <vt:lpstr>-윤고딕310</vt:lpstr>
      <vt:lpstr>-윤고딕330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 DEMO HUB</dc:creator>
  <cp:lastModifiedBy>Jeong Jiyeon</cp:lastModifiedBy>
  <cp:revision>90</cp:revision>
  <dcterms:created xsi:type="dcterms:W3CDTF">2016-03-30T05:53:39Z</dcterms:created>
  <dcterms:modified xsi:type="dcterms:W3CDTF">2020-08-13T07:38:46Z</dcterms:modified>
</cp:coreProperties>
</file>